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Arimo"/>
      <p:regular r:id="rId26"/>
      <p:bold r:id="rId27"/>
      <p:italic r:id="rId28"/>
      <p:boldItalic r:id="rId29"/>
    </p:embeddedFont>
    <p:embeddedFont>
      <p:font typeface="Paytone One"/>
      <p:regular r:id="rId30"/>
    </p:embeddedFont>
    <p:embeddedFont>
      <p:font typeface="Life Savers"/>
      <p:regular r:id="rId31"/>
      <p:bold r:id="rId32"/>
    </p:embeddedFont>
    <p:embeddedFont>
      <p:font typeface="Happy Monkey"/>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D40CB2-3267-4521-8566-F6BCD1471EE1}">
  <a:tblStyle styleId="{12D40CB2-3267-4521-8566-F6BCD1471EE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imo-regular.fntdata"/><Relationship Id="rId25" Type="http://schemas.openxmlformats.org/officeDocument/2006/relationships/slide" Target="slides/slide18.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Arimo-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ifeSavers-regular.fntdata"/><Relationship Id="rId30" Type="http://schemas.openxmlformats.org/officeDocument/2006/relationships/font" Target="fonts/PaytoneOne-regular.fntdata"/><Relationship Id="rId11" Type="http://schemas.openxmlformats.org/officeDocument/2006/relationships/slide" Target="slides/slide4.xml"/><Relationship Id="rId33" Type="http://schemas.openxmlformats.org/officeDocument/2006/relationships/font" Target="fonts/HappyMonkey-regular.fntdata"/><Relationship Id="rId10" Type="http://schemas.openxmlformats.org/officeDocument/2006/relationships/slide" Target="slides/slide3.xml"/><Relationship Id="rId32" Type="http://schemas.openxmlformats.org/officeDocument/2006/relationships/font" Target="fonts/LifeSavers-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ub.nyced.org/nyc-doe-topics/teaching-learning/health-education" TargetMode="External"/><Relationship Id="rId3" Type="http://schemas.openxmlformats.org/officeDocument/2006/relationships/hyperlink" Target="https://infohub.nyced.org/nyc-doe-topics/teaching-learning/health-educatio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b3863db9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this Powerpoint, students in grades K-5 will learn about student-to-student sexual harassment. The Powerpoint is divided into topics including consent, body boundaries, word boundaries, and telling adults. Feel free to add case scenarios or role plays to supplement throughout. This Powerpoint can be facilitated by the Sexual Harassment Prevention liaison, or by the principal/designee or health educator with the SHP liaison’s support.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Note: The presenter should tailor their delivery of the slide content as age (i.e., grade level) and developmentally appropriate for the student audience.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Time</a:t>
            </a:r>
            <a:r>
              <a:rPr lang="en" sz="1200">
                <a:solidFill>
                  <a:schemeClr val="dk1"/>
                </a:solidFill>
              </a:rPr>
              <a:t>: 30 minutes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i="1" lang="en" sz="1200">
                <a:solidFill>
                  <a:schemeClr val="dk1"/>
                </a:solidFill>
              </a:rPr>
              <a:t>Note: This Powerpoint can be used to kick off a conversation about sexual harassment, but should not be the only discussion of sexual harassment throughout the school year. Lessons in health education, advisory groups, and other classes should go over sexual harassment throughout the year with your school’s Sexual Harassment Prevention liaison present. Learn more about health education requirements, supports, curriculum, and standards by clicking here:</a:t>
            </a:r>
            <a:r>
              <a:rPr i="1" lang="en" sz="1200">
                <a:solidFill>
                  <a:schemeClr val="dk1"/>
                </a:solidFill>
                <a:uFill>
                  <a:noFill/>
                </a:uFill>
                <a:hlinkClick r:id="rId2">
                  <a:extLst>
                    <a:ext uri="{A12FA001-AC4F-418D-AE19-62706E023703}">
                      <ahyp:hlinkClr val="tx"/>
                    </a:ext>
                  </a:extLst>
                </a:hlinkClick>
              </a:rPr>
              <a:t> </a:t>
            </a:r>
            <a:r>
              <a:rPr lang="en" sz="1200" u="sng">
                <a:solidFill>
                  <a:schemeClr val="hlink"/>
                </a:solidFill>
                <a:hlinkClick r:id="rId3"/>
              </a:rPr>
              <a:t>https://infohub.nyced.org/nyc-doe-topics/teaching-learning/health-education</a:t>
            </a:r>
            <a:endParaRPr sz="1200" u="sng">
              <a:solidFill>
                <a:schemeClr val="hlink"/>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Objectives</a:t>
            </a:r>
            <a:r>
              <a:rPr lang="en" sz="1200">
                <a:solidFill>
                  <a:schemeClr val="dk1"/>
                </a:solidFill>
              </a:rPr>
              <a: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1.Students will be able to identify sexual harassment and avoid using sexually harassing behaviors.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2.Students will be able to identify consent and non-consent, and respect the choices of others.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3.Students will learn how to make a report of student-to-student sexual harassment.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Setting:</a:t>
            </a:r>
            <a:endParaRPr b="1"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This presentation is best done in a classroom or advisory setting. Please avoid large-audience presentations, as these make it hard to fully engage with the audience, and don’t allow for much age-specific discussion. Lastly, these presentations are best when all audience members are in the same grade.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Materials</a:t>
            </a:r>
            <a:r>
              <a:rPr lang="en" sz="1200">
                <a:solidFill>
                  <a:schemeClr val="dk1"/>
                </a:solidFill>
              </a:rPr>
              <a: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For this presentation, you will need to project this Powerpoint in a space that has audio and visual capability. You will also need to provide every student with a copy of Chancellor’s Regulation A-831 and the Sexual Harassment Brochure.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Preparation</a:t>
            </a:r>
            <a:r>
              <a:rPr lang="en" sz="1200">
                <a:solidFill>
                  <a:schemeClr val="dk1"/>
                </a:solidFill>
              </a:rPr>
              <a: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To prepare for this presentation, ensure that your Sexual Harassment Prevention liaison has attended the Student-to-Student Sexual Harassment Designated Staff training, and go over this presentation with them to ensure that you are prepared to handle any questions or situations that might arise. You should also have discussed student-to-student sexual harassment with staff already, so that staff are able to support the activities and learning throughout the presentation.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Also, there is a role play activity on Slide 5 that you should review first, and ask a staff member to participate in. Lastly, there is a slide on page 13 where you should fill in the name of the Sexual Harassment Prevention liaison.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What to expect:</a:t>
            </a:r>
            <a:endParaRPr b="1" sz="1200">
              <a:solidFill>
                <a:schemeClr val="dk1"/>
              </a:solidFill>
            </a:endParaRPr>
          </a:p>
          <a:p>
            <a:pPr indent="0" lvl="0" marL="0" rtl="0" algn="l">
              <a:lnSpc>
                <a:spcPct val="115000"/>
              </a:lnSpc>
              <a:spcBef>
                <a:spcPts val="400"/>
              </a:spcBef>
              <a:spcAft>
                <a:spcPts val="0"/>
              </a:spcAft>
              <a:buNone/>
            </a:pPr>
            <a:r>
              <a:rPr lang="en" sz="1200">
                <a:solidFill>
                  <a:schemeClr val="dk1"/>
                </a:solidFill>
              </a:rPr>
              <a:t>During or after this presentation, students might disclose incidents of sexual harassment, or talk or joke with each other about what they learned. Connect with your Sexual Harassment Prevention liaison and health educator to develop a unified strategy on how to respond to such discussions.</a:t>
            </a:r>
            <a:endParaRPr/>
          </a:p>
        </p:txBody>
      </p:sp>
      <p:sp>
        <p:nvSpPr>
          <p:cNvPr id="163" name="Google Shape;163;g28b3863db9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5ddc062161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“There are boundaries that none of us should cross with our words. For example, everyone is allowed to have</a:t>
            </a:r>
            <a:r>
              <a:rPr b="1" lang="en" sz="1200">
                <a:solidFill>
                  <a:schemeClr val="dk1"/>
                </a:solidFill>
              </a:rPr>
              <a:t> </a:t>
            </a:r>
            <a:r>
              <a:rPr lang="en" sz="1200">
                <a:solidFill>
                  <a:schemeClr val="dk1"/>
                </a:solidFill>
              </a:rPr>
              <a:t>their own feelings, and none of us have the right to judge somebody for their feelings. What are some feelings that people get made fun of for having?”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Some possible responses might include: crying, or feeling scared.</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We should never make fun of someone for their feelings, like crying or feeling scared. We should also never make fun of someone for loving or liking someone else. We should also never make fun of someone’s relationships. What are some relationships that someone might have?”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Some possible responses might include: relationship with a friend, relationship with a parent, relationship between two partners.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There are all different kinds of relationships, and we should never make fun of that. We should never make fun of people for being friends, and we should never make fun of people for being a girlfriend, boyfriend, or partner to someone. As people get older, they might get in special kinds of relationships, and that can happen no matter who they are. Boys can be in relationships with boys, girls can be in relationships with girls, boys and girls can be in relationships together. If we make fun of someone’s relationships, we’re crossing their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People might use different words to describe who they like to be in special relationships with—words like lesbian, gay, bisexual, and straight. These are all words that can describe their identity, or a way that someone thinks about themselves or feels is a part of themselves. Also, people might identify as a girl, a boy, or neither, and that’s another one of their identities. We should never make fun of someone’s identity. That would be crossing their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People are also entitled to privacy. What do I mean when I say privacy?”</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Some possible responses might include: privacy when we get dressed, privacy when we go to the bathroom, and privacy for our secrets.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Privacy just means that we respect the things that people don’t want us to hear, see, or share with anyone. For example, we should never tell others about who someone has a crush on, or share information about someone’s identity without their consent. We also shouldn’t share pictures that people don’t want us to share of them. And we shouldn’t make things up about people either. These would all be crossing someone’s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We are all also entitled to safety. We should never make anyone feel unsafe. What are some things someone might say to us that would make us feel unsafe?”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Some possible responses might include: telling someone we’re going to hurt them, or that we’re going to cross their body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If we tell someone that we’re going to hurt someone, or that we’re going to cross their body boundaries, even if it’s in a text message or online post in social media. that could make someone feel really unsafe. That would be crossing someone’s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Lastly, we’re all beautiful inside and out. The way that we look is called our appearance, and we all look different in our own fantastic ways. We should never make fun of the way that someone looks. How might it make us feel if someone makes fun of the way we look?”</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Some possible responses might include: sad, bad, or mad.</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When someone makes fun of our appearance, that can really hurt. It can also hurt if someone talks badly about our body parts, including the body parts we talked about earlier, like our genitals or breasts or buttocks. Making fun of those would be crossing someone’s boundaries, and it’s not okay.”</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b="1" lang="en" sz="1200">
                <a:solidFill>
                  <a:schemeClr val="dk1"/>
                </a:solidFill>
              </a:rPr>
              <a:t>For 4</a:t>
            </a:r>
            <a:r>
              <a:rPr b="1" baseline="30000" lang="en" sz="2000">
                <a:solidFill>
                  <a:schemeClr val="dk1"/>
                </a:solidFill>
              </a:rPr>
              <a:t>th</a:t>
            </a:r>
            <a:r>
              <a:rPr b="1" lang="en" sz="1200">
                <a:solidFill>
                  <a:schemeClr val="dk1"/>
                </a:solidFill>
              </a:rPr>
              <a:t> and 5</a:t>
            </a:r>
            <a:r>
              <a:rPr b="1" baseline="30000" lang="en" sz="2000">
                <a:solidFill>
                  <a:schemeClr val="dk1"/>
                </a:solidFill>
              </a:rPr>
              <a:t>th</a:t>
            </a:r>
            <a:r>
              <a:rPr b="1" lang="en" sz="1200">
                <a:solidFill>
                  <a:schemeClr val="dk1"/>
                </a:solidFill>
              </a:rPr>
              <a:t> grade students:</a:t>
            </a:r>
            <a:endParaRPr b="1" sz="1200">
              <a:solidFill>
                <a:schemeClr val="dk1"/>
              </a:solidFill>
            </a:endParaRPr>
          </a:p>
          <a:p>
            <a:pPr indent="0" lvl="0" marL="0" rtl="0" algn="l">
              <a:lnSpc>
                <a:spcPct val="115000"/>
              </a:lnSpc>
              <a:spcBef>
                <a:spcPts val="400"/>
              </a:spcBef>
              <a:spcAft>
                <a:spcPts val="0"/>
              </a:spcAft>
              <a:buNone/>
            </a:pPr>
            <a:r>
              <a:rPr lang="en" sz="1200">
                <a:solidFill>
                  <a:schemeClr val="dk1"/>
                </a:solidFill>
              </a:rPr>
              <a:t>If you are presenting to 4</a:t>
            </a:r>
            <a:r>
              <a:rPr baseline="30000" lang="en" sz="2000">
                <a:solidFill>
                  <a:schemeClr val="dk1"/>
                </a:solidFill>
              </a:rPr>
              <a:t>th</a:t>
            </a:r>
            <a:r>
              <a:rPr lang="en" sz="1200">
                <a:solidFill>
                  <a:schemeClr val="dk1"/>
                </a:solidFill>
              </a:rPr>
              <a:t> and 5</a:t>
            </a:r>
            <a:r>
              <a:rPr baseline="30000" lang="en" sz="2000">
                <a:solidFill>
                  <a:schemeClr val="dk1"/>
                </a:solidFill>
              </a:rPr>
              <a:t>th</a:t>
            </a:r>
            <a:r>
              <a:rPr lang="en" sz="1200">
                <a:solidFill>
                  <a:schemeClr val="dk1"/>
                </a:solidFill>
              </a:rPr>
              <a:t> grade students alone, you can give more specific examples that they might deal with. For example, unwelcome sexual or love notes, unwelcome sexual drawings or text messages.</a:t>
            </a:r>
            <a:endParaRPr/>
          </a:p>
        </p:txBody>
      </p:sp>
      <p:sp>
        <p:nvSpPr>
          <p:cNvPr id="283" name="Google Shape;283;g25ddc062161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b3863db9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“The best way not to cross anyone’s word boundaries is to respect and support each other. What are some respectful things we can say if someone tells us they’re feeling sad or scared?”</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Possible responses might include It’s okay, I’m here for you, or thanks for sharing.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When someone tells us they’re sad, we can say, ‘It’s okay, I’m here for you,’ or ‘Thanks for sharing!’ We can also say, ‘Maybe you can talk to an adult about your feelings.’ What are some things we can say if someone tells us how they identify? Like if they say they’re a boy or a girl, or gay or straight?”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Possible responses might include: That’s cool, thanks for sharing, and I support you.</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When someone tells us how they identify, we can say, “That’s cool, thanks for sharing,” and “I support you! And what are some respectful things we can say if we ask for a hug and they say no?”</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Possible responses might include: It’s cool, or no problem.</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We can say, ‘Okay!’ or ‘No problem!’”</a:t>
            </a:r>
            <a:endParaRPr sz="1200">
              <a:solidFill>
                <a:schemeClr val="dk1"/>
              </a:solidFill>
            </a:endParaRPr>
          </a:p>
          <a:p>
            <a:pPr indent="0" lvl="0" marL="0" rtl="0" algn="l">
              <a:spcBef>
                <a:spcPts val="0"/>
              </a:spcBef>
              <a:spcAft>
                <a:spcPts val="0"/>
              </a:spcAft>
              <a:buNone/>
            </a:pPr>
            <a:r>
              <a:t/>
            </a:r>
            <a:endParaRPr/>
          </a:p>
        </p:txBody>
      </p:sp>
      <p:sp>
        <p:nvSpPr>
          <p:cNvPr id="291" name="Google Shape;291;g28b3863db9c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b3863db9c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Note to teacher: student-to-student sexual harassment is unwelcome conduct and/or communication of a sexual nature by a student directed against another student. Such behavior can constitute sexual harassment regardless of the gender, sexual orientation, gender identity, or gender expression of any of the students involved. Sexual harassment may be a single incident or a series of related incidents.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Student-to-student sexual harassment may take many forms. It may be verbal, nonverbal, physical, written, or electronically communicated (including during online learning). Electronically communicated harassment includes communications via technology including, but not limited to internet; cell phone; email; personal digital assistant; texting; apps; wireless handheld device; social media; chat rooms; gaming systems; and blogs.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It is a violation of A-831 for a student to harass another student through unwelcome conduct or communication of a sexual nature which is sufficiently severe, pervasive, or persistent as to either: (1) create a hostile, offensive, or intimidating school environment for another student by conduct that: a. has or would have the effect of unreasonably and substantially interfering with a student’s educational performance, opportunities, or ability to participate in or benefit from an educational program (e.g., the student is not regularly attending classes; the student’s academic performance or performance in class has changed), school-sponsored activity or any other aspect of a student’s education (e.g., the student is no longer regularly attending extracurricular activities or level of participation is changed); or b. has or would have the effect of unreasonably and substantially interfering with a student’s mental, emotional, or physical wellbeing (e.g., the student’s behavior in school is impacted; the student is withdrawn or isolating themselves; the student appears to be anxious, depressed, or distracted); or c. reasonably causes or would reasonably be expected to cause a student to fear for their physical safety (e.g., the student and/or other students or staff have expressed concerns about the student’s safety); or d. reasonably causes or would reasonably be expected to cause physical injury or emotional harm to a student. OR (2) otherwise adversely affects a student’s educational opportunities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“All of the things that we’re talking about could be sexual harassment. If someone touches us without consent, that could be sexual harassment. Remind me, what does consent mean?”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The correct response is that consent is permission to do something.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 Consent is just permission to do something. But are there some parts of people’s bodies that no one can touch, no matter what?”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Students will likely shout “yes.”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“Good job. Our genitals, breasts, and buttocks are areas that no one can touch no matter what. And there are also boundaries that we shouldn’t cross with our words, right? What are some examples of those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identify correct responses, and encourage incorrect responders to try again. Possible responses are: making fun of someone’s feelings, making fun of someone’s relationships, making fun of someone’s identity, violating someone’s privacy, threatening someone’s safety, and making fun of someone’s appearance.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answers. If we don’t respect someone’s feelings, relationships, identity, privacy, safety, and appearance, we might be crossing their boundaries. When we cross someone’s boundaries with our words, especially if we’re talking about who someone has a crush on, or talking about their genitals, breasts, or buttocks, that could be sexual harassment.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All of the things we talked about today—touching someone without consent, crossing someone’s body boundaries, and crossing someone’s boundaries with our words, could be sexual harassment. Sexual harassment is hurtful and wrong no matter where you are—whether it’s at school, or outside of school. If someone does these things to you, you can tell an adult at school so that we can keep you all safe.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“If someone tries to stop you from telling an adult, or if an adult ever refuses to help you, that can be retaliation (revenge or payback). Retaliation is not okay. If anyone ever retaliates against you, you can tell another adult, and we will help you.”</a:t>
            </a:r>
            <a:endParaRPr sz="1200">
              <a:solidFill>
                <a:schemeClr val="dk1"/>
              </a:solidFill>
            </a:endParaRPr>
          </a:p>
          <a:p>
            <a:pPr indent="0" lvl="0" marL="0" rtl="0" algn="l">
              <a:spcBef>
                <a:spcPts val="0"/>
              </a:spcBef>
              <a:spcAft>
                <a:spcPts val="0"/>
              </a:spcAft>
              <a:buNone/>
            </a:pPr>
            <a:r>
              <a:t/>
            </a:r>
            <a:endParaRPr/>
          </a:p>
        </p:txBody>
      </p:sp>
      <p:sp>
        <p:nvSpPr>
          <p:cNvPr id="299" name="Google Shape;299;g28b3863db9c_0_2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b3863db9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FF0000"/>
                </a:solidFill>
              </a:rPr>
              <a:t>Say, “How </a:t>
            </a:r>
            <a:r>
              <a:rPr lang="en" sz="1200">
                <a:solidFill>
                  <a:srgbClr val="FF9900"/>
                </a:solidFill>
              </a:rPr>
              <a:t>might someone feel when they are sexually harassed</a:t>
            </a:r>
            <a:r>
              <a:rPr lang="en" sz="1200">
                <a:solidFill>
                  <a:srgbClr val="FF0000"/>
                </a:solidFill>
              </a:rPr>
              <a:t>?”</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Take responses, and thank responders for their answers. Possible responses might include: bad, sad, unsafe, dirty,</a:t>
            </a:r>
            <a:r>
              <a:rPr lang="en" sz="1200">
                <a:solidFill>
                  <a:srgbClr val="FF9900"/>
                </a:solidFill>
              </a:rPr>
              <a:t> confused, hurt</a:t>
            </a:r>
            <a:endParaRPr sz="1200">
              <a:solidFill>
                <a:srgbClr val="FF99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Say, “Great answers. Sexual harassment can make someone feel all different ways—sad, mad, unsafe. Someone might even have trouble feeling any way at all.</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When we’re feeling sad, or mad, or unsafe, what can happen to us?”</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Take responses, and thank responders for their answers. Possible responses might include: don’t want to talk to your friends, can’t do homework, don’t want to eat</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Say, “Great answers. When we’re feeling bad, we might have trouble eating, sleeping, hanging out with friends, or doing schoolwork.</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If you ever feel like that, tell a trusted adult. We’re here to support you, and we can help you to feel better.</a:t>
            </a:r>
            <a:endParaRPr sz="1200">
              <a:solidFill>
                <a:srgbClr val="FF0000"/>
              </a:solidFill>
            </a:endParaRPr>
          </a:p>
          <a:p>
            <a:pPr indent="0" lvl="0" marL="0" rtl="0" algn="l">
              <a:lnSpc>
                <a:spcPct val="115000"/>
              </a:lnSpc>
              <a:spcBef>
                <a:spcPts val="400"/>
              </a:spcBef>
              <a:spcAft>
                <a:spcPts val="0"/>
              </a:spcAft>
              <a:buNone/>
            </a:pPr>
            <a:r>
              <a:rPr lang="en" sz="1200">
                <a:solidFill>
                  <a:srgbClr val="FF0000"/>
                </a:solidFill>
              </a:rPr>
              <a:t>The reason we need to respect people’s boundaries and use kind words is because sexual harassment can hurt.”</a:t>
            </a:r>
            <a:endParaRPr/>
          </a:p>
        </p:txBody>
      </p:sp>
      <p:sp>
        <p:nvSpPr>
          <p:cNvPr id="313" name="Google Shape;313;g28b3863db9c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ddc062161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“Now let’s talk about how to help friends.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If we see Andy cross Blair’s boundaries, what can we do?”</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Say, “Great answers! There are all different ways that we can help our friends. Let’s talk about three of them.</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[Click.} Say “One way to help our friends is to ask if they’re okay.”</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[Click.] Say, “Another way to help our friends is to tell the person harassing them to stop. You can say, ‘That’s not nice! Stop doing that.’”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[Click.] Say, “Another way to help our friends is to tell a school staff person, like a teacher or a principal or a counselor.</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The best way to help a friend is to do all three of these things!”</a:t>
            </a:r>
            <a:endParaRPr/>
          </a:p>
        </p:txBody>
      </p:sp>
      <p:sp>
        <p:nvSpPr>
          <p:cNvPr id="325" name="Google Shape;325;g25ddc062161_2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b3863db9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Note to the teacher: </a:t>
            </a:r>
            <a:r>
              <a:rPr lang="en" sz="1800">
                <a:solidFill>
                  <a:schemeClr val="dk1"/>
                </a:solidFill>
                <a:highlight>
                  <a:srgbClr val="FFFF00"/>
                </a:highlight>
                <a:latin typeface="Times New Roman"/>
                <a:ea typeface="Times New Roman"/>
                <a:cs typeface="Times New Roman"/>
                <a:sym typeface="Times New Roman"/>
              </a:rPr>
              <a:t>the principal/designee will ask the victim and the accused to prepare their witness statements during the investigation</a:t>
            </a:r>
            <a:r>
              <a:rPr lang="en" sz="1200">
                <a:solidFill>
                  <a:schemeClr val="dk1"/>
                </a:solidFill>
              </a:rPr>
              <a:t> and may refer the student(s) to </a:t>
            </a:r>
            <a:r>
              <a:rPr lang="en" sz="1800">
                <a:solidFill>
                  <a:schemeClr val="dk1"/>
                </a:solidFill>
                <a:latin typeface="Times New Roman"/>
                <a:ea typeface="Times New Roman"/>
                <a:cs typeface="Times New Roman"/>
                <a:sym typeface="Times New Roman"/>
              </a:rPr>
              <a:t>the school social worker, guidance counselor, psychologist, or other appropriate school staff </a:t>
            </a:r>
            <a:r>
              <a:rPr lang="en" sz="1800">
                <a:solidFill>
                  <a:schemeClr val="dk1"/>
                </a:solidFill>
                <a:highlight>
                  <a:srgbClr val="FFFF00"/>
                </a:highlight>
                <a:latin typeface="Times New Roman"/>
                <a:ea typeface="Times New Roman"/>
                <a:cs typeface="Times New Roman"/>
                <a:sym typeface="Times New Roman"/>
              </a:rPr>
              <a:t>as examples of “guidance interventions.”</a:t>
            </a:r>
            <a:r>
              <a:rPr lang="en" sz="1800">
                <a:solidFill>
                  <a:schemeClr val="dk1"/>
                </a:solidFill>
                <a:latin typeface="Times New Roman"/>
                <a:ea typeface="Times New Roman"/>
                <a:cs typeface="Times New Roman"/>
                <a:sym typeface="Times New Roman"/>
              </a:rPr>
              <a:t>  </a:t>
            </a:r>
            <a:r>
              <a:rPr lang="en" sz="1200">
                <a:solidFill>
                  <a:schemeClr val="dk1"/>
                </a:solidFill>
              </a:rPr>
              <a:t>“Referral to in-school or out-of-school medical services” as a support or intervention under A-831 and/or A-832.</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Before facilitating this slide, you must find out who your trained Sexual Harassment Prevention liaison is and insert their name.</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Say, “If any of these things happen to you, you can tell any adult in the school. That adult will tell _______ because that person is specially trained to handle this. We will have to talk to students or staff who may have seen or know about what happened.  We can also call your parents, so that they can help support you. If you are uncomfortable or upset about us telling your parents or talking with others, please be sure to tell us so that we can talk about it with you. </a:t>
            </a:r>
            <a:r>
              <a:rPr lang="en" sz="1200">
                <a:solidFill>
                  <a:srgbClr val="FF0000"/>
                </a:solidFill>
              </a:rPr>
              <a:t>Also, if anyone starts to treat you differently or makes you feel badly because you came to us and told us, please let our Sexual Harassment Prevention liaison know.</a:t>
            </a:r>
            <a:endParaRPr sz="1200">
              <a:solidFill>
                <a:srgbClr val="FF0000"/>
              </a:solidFill>
            </a:endParaRPr>
          </a:p>
          <a:p>
            <a:pPr indent="0" lvl="0" marL="0" rtl="0" algn="l">
              <a:lnSpc>
                <a:spcPct val="115000"/>
              </a:lnSpc>
              <a:spcBef>
                <a:spcPts val="400"/>
              </a:spcBef>
              <a:spcAft>
                <a:spcPts val="0"/>
              </a:spcAft>
              <a:buNone/>
            </a:pPr>
            <a:r>
              <a:rPr lang="en" sz="1200">
                <a:solidFill>
                  <a:schemeClr val="dk1"/>
                </a:solidFill>
              </a:rPr>
              <a:t>Even if you don’t tell us who harassed you, we will still try to help.</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Once we know the full story, we’ll take steps to keep you safe. That might mean that you can talk more with the school counselor or talk to someone at an outside organization who understands what you’re going through. It might also mean that we’ll move people to different seats or classes to make sure that the harassment stops. No matter what, we have to make sure that the harassment stops.</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It can be really hard to tell adults when someone crosses your boundaries, but just know that we are here to support you, and you will never get in trouble for telling us if someone else crosses your boundaries, even if it can feel scary to say it out loud. We’ll do everything we can to help make you feel better.”</a:t>
            </a:r>
            <a:endParaRPr/>
          </a:p>
        </p:txBody>
      </p:sp>
      <p:sp>
        <p:nvSpPr>
          <p:cNvPr id="336" name="Google Shape;336;g28b3863db9c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b3863db9c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 sz="1200">
                <a:solidFill>
                  <a:schemeClr val="dk1"/>
                </a:solidFill>
              </a:rPr>
              <a:t>Say, “How does it feel when we tell our parents or guardians that you’re hurt or sad?”</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Take responses, and thank responders for their answers. Possible responses might include: good, bad, happy, scary, etc.</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Say, “Great answers. Sometimes it might feel good to tell your parents or guardians how you feel. But sometimes you might feel </a:t>
            </a:r>
            <a:r>
              <a:rPr lang="en" sz="1200">
                <a:solidFill>
                  <a:srgbClr val="FF9900"/>
                </a:solidFill>
              </a:rPr>
              <a:t>worried or nervous or scared</a:t>
            </a:r>
            <a:r>
              <a:rPr lang="en" sz="1200">
                <a:solidFill>
                  <a:schemeClr val="dk1"/>
                </a:solidFill>
              </a:rPr>
              <a:t>. That’s okay. </a:t>
            </a:r>
            <a:r>
              <a:rPr lang="en" sz="1200">
                <a:solidFill>
                  <a:srgbClr val="FF9900"/>
                </a:solidFill>
              </a:rPr>
              <a:t>L</a:t>
            </a:r>
            <a:r>
              <a:rPr lang="en" sz="1200">
                <a:solidFill>
                  <a:schemeClr val="dk1"/>
                </a:solidFill>
              </a:rPr>
              <a:t>et a trusted adult at school know. If we know that you’re feeling </a:t>
            </a:r>
            <a:r>
              <a:rPr lang="en" sz="1200">
                <a:solidFill>
                  <a:srgbClr val="FF9900"/>
                </a:solidFill>
              </a:rPr>
              <a:t>this way</a:t>
            </a:r>
            <a:r>
              <a:rPr lang="en" sz="1200">
                <a:solidFill>
                  <a:schemeClr val="dk1"/>
                </a:solidFill>
              </a:rPr>
              <a:t>, we can be more careful when we talk to your parents. </a:t>
            </a:r>
            <a:r>
              <a:rPr lang="en" sz="1200">
                <a:solidFill>
                  <a:srgbClr val="FF9900"/>
                </a:solidFill>
              </a:rPr>
              <a:t>We also may be able to help you feel more comfortable talking to them.</a:t>
            </a:r>
            <a:endParaRPr sz="1200">
              <a:solidFill>
                <a:srgbClr val="FF9900"/>
              </a:solidFill>
            </a:endParaRPr>
          </a:p>
          <a:p>
            <a:pPr indent="0" lvl="0" marL="0" rtl="0" algn="l">
              <a:lnSpc>
                <a:spcPct val="115000"/>
              </a:lnSpc>
              <a:spcBef>
                <a:spcPts val="400"/>
              </a:spcBef>
              <a:spcAft>
                <a:spcPts val="0"/>
              </a:spcAft>
              <a:buNone/>
            </a:pPr>
            <a:r>
              <a:rPr lang="en" sz="1200">
                <a:solidFill>
                  <a:schemeClr val="dk1"/>
                </a:solidFill>
              </a:rPr>
              <a:t>What if another student is making fun of you for something private--something that even your parents or guardians </a:t>
            </a:r>
            <a:r>
              <a:rPr lang="en" sz="1200">
                <a:solidFill>
                  <a:srgbClr val="FF9900"/>
                </a:solidFill>
              </a:rPr>
              <a:t>may not</a:t>
            </a:r>
            <a:r>
              <a:rPr lang="en" sz="1200">
                <a:solidFill>
                  <a:schemeClr val="dk1"/>
                </a:solidFill>
              </a:rPr>
              <a:t> know about you. Would you be scared to tell your parents or guardians about it? </a:t>
            </a:r>
            <a:r>
              <a:rPr lang="en" sz="1200">
                <a:solidFill>
                  <a:srgbClr val="FF9900"/>
                </a:solidFill>
              </a:rPr>
              <a:t>Would you be worried if they found out?</a:t>
            </a:r>
            <a:r>
              <a:rPr lang="en" sz="1200">
                <a:solidFill>
                  <a:schemeClr val="dk1"/>
                </a:solidFill>
              </a:rPr>
              <a:t>”</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Students will likely nod their heads, yes.</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Say, “It can be a little scary for </a:t>
            </a:r>
            <a:r>
              <a:rPr lang="en" sz="1200">
                <a:solidFill>
                  <a:srgbClr val="FF9900"/>
                </a:solidFill>
              </a:rPr>
              <a:t>y</a:t>
            </a:r>
            <a:r>
              <a:rPr lang="en" sz="1200">
                <a:solidFill>
                  <a:schemeClr val="dk1"/>
                </a:solidFill>
              </a:rPr>
              <a:t>our parents or guardians to find out something private about </a:t>
            </a:r>
            <a:r>
              <a:rPr lang="en" sz="1200">
                <a:solidFill>
                  <a:srgbClr val="FF9900"/>
                </a:solidFill>
              </a:rPr>
              <a:t>you</a:t>
            </a:r>
            <a:r>
              <a:rPr lang="en" sz="1200">
                <a:solidFill>
                  <a:schemeClr val="dk1"/>
                </a:solidFill>
              </a:rPr>
              <a:t>. But sometimes once you tell them, they can help to keep you safe and supported. If you’re </a:t>
            </a:r>
            <a:r>
              <a:rPr lang="en" sz="1200">
                <a:solidFill>
                  <a:srgbClr val="FF9900"/>
                </a:solidFill>
              </a:rPr>
              <a:t>worried about your parents finding out</a:t>
            </a:r>
            <a:r>
              <a:rPr lang="en" sz="1200">
                <a:solidFill>
                  <a:schemeClr val="dk1"/>
                </a:solidFill>
              </a:rPr>
              <a:t> something private about you, let us know, and we can be more careful when we talk to your parents </a:t>
            </a:r>
            <a:r>
              <a:rPr lang="en" sz="1200">
                <a:solidFill>
                  <a:srgbClr val="FF9900"/>
                </a:solidFill>
              </a:rPr>
              <a:t>or we can help you talk to them</a:t>
            </a:r>
            <a:r>
              <a:rPr lang="en" sz="1200">
                <a:solidFill>
                  <a:schemeClr val="dk1"/>
                </a:solidFill>
              </a:rPr>
              <a:t>.”</a:t>
            </a:r>
            <a:endParaRPr/>
          </a:p>
        </p:txBody>
      </p:sp>
      <p:sp>
        <p:nvSpPr>
          <p:cNvPr id="345" name="Google Shape;345;g28b3863db9c_0_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ddc062161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Note to the teacher: students, parents, and individuals other than staff may report allegations of student to-student sexual harassment verbally or in writing, including by submitting the Complaint/Reporting Form (available at https://www.schools.nyc.gov/docs /default-source/default-document-library/student-complaint-reporting-form), to the principal/designee, SHP liaison, or any other school staff member, notifying the Title IX Coordinator (by phone, email, or in person via the information listed in Section IX below), or via the online portal (available at https://www.nycenet.edu /bullyingreporting).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Title IX Coordinator 65 Court Street, Room 200 Brooklyn, NY 11201 Email: Title_IX_Inquiries@schools.nyc.gov Telephone: (718) 935-4987</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“Sometimes it can be hard to tell someone in person, and easier to say it in an email or in writing. If you want to write down what happened to you and hand it to an adult at school, that’s okay too!</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Also, if you want to email someone that works in the safety office for our school district, you can email respectforall@schools.nyc.gov, and the safety office will work with us to help you.</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0000"/>
                </a:solidFill>
              </a:rPr>
              <a:t>You can also email Title_IX_Inquiries@schools.nyc.gov if you ever feel like the school isn’t doing enough to help you.</a:t>
            </a:r>
            <a:endParaRPr sz="1200">
              <a:solidFill>
                <a:srgbClr val="FF0000"/>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If you want to go online and type your report in, you can do so at https://www.nycenet.edu/bullyingreporting. An adult can help you write down or email your report or submit online if you want or need help!</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rgbClr val="FF9900"/>
                </a:solidFill>
              </a:rPr>
              <a:t>The federal government has an office that can help, called the Office for Civil Rights. You can report to them by emailing </a:t>
            </a:r>
            <a:r>
              <a:rPr lang="en" sz="1200" u="sng">
                <a:solidFill>
                  <a:srgbClr val="FF9900"/>
                </a:solidFill>
              </a:rPr>
              <a:t>ocr.NewYork@ed.gov</a:t>
            </a:r>
            <a:r>
              <a:rPr lang="en" sz="1200">
                <a:solidFill>
                  <a:srgbClr val="FF9900"/>
                </a:solidFill>
              </a:rPr>
              <a:t> or by going to ed.gov/ocr. </a:t>
            </a:r>
            <a:endParaRPr sz="1200">
              <a:solidFill>
                <a:srgbClr val="FF9900"/>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That’s all for our presentation today. Does anyone have any questions they want the whole group to hear?”</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Allow time for questions.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“Thanks for being such great participants today! It can be difficult to talk about this topic. If you want to talk privately with an adult, I will stay here after everyone leaves, and you are welcome to come talk to me. Thank you!”</a:t>
            </a:r>
            <a:endParaRPr sz="1200">
              <a:solidFill>
                <a:schemeClr val="dk1"/>
              </a:solidFill>
            </a:endParaRPr>
          </a:p>
          <a:p>
            <a:pPr indent="0" lvl="0" marL="0" rtl="0" algn="l">
              <a:spcBef>
                <a:spcPts val="0"/>
              </a:spcBef>
              <a:spcAft>
                <a:spcPts val="0"/>
              </a:spcAft>
              <a:buNone/>
            </a:pPr>
            <a:r>
              <a:t/>
            </a:r>
            <a:endParaRPr/>
          </a:p>
        </p:txBody>
      </p:sp>
      <p:sp>
        <p:nvSpPr>
          <p:cNvPr id="353" name="Google Shape;353;g25ddc062161_2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ddc062161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5ddc062161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ddc062161_2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Say, “We are here today to learn more about ways that we can feel safe and comfortable at school. Today we’re going to learn some new words to keep us safe. The first word is ‘consent.’ It just means telling someone that it is okay to do something, or giving permission. The next word is ‘boundaries.’ Those are the imaginary lines we can’t cross. We’ll talk about body boundaries and word boundaries. This is all part of talking about ‘sexual harassment,’ which is when someone crosses someone else’s boundaries without consent, or uses hurtful words in a certain way. Last, we’ll talk about how to tell adults if something is wrong.”</a:t>
            </a:r>
            <a:endParaRPr/>
          </a:p>
        </p:txBody>
      </p:sp>
      <p:sp>
        <p:nvSpPr>
          <p:cNvPr id="172" name="Google Shape;172;g25ddc062161_2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8b3863db9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“First, let's go over some rules that we will all agree on to make sure that everyone feels safe, supported, and heard in this space. What does ‘one mic’ mean?”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“One mic means that only one person should be talking at a time. The next rule is that we should respect each other. That means we should respect what each other says or does during this presentation, and be kind to each other. Some people might not know some of the words that we’ll use, and that’s okay! We’re all different, and have different ideas and understanding.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Also, if you have a question or have something to say, or if there is anything that we talk about here today that makes you upset or uncomfortable and you'd like to step out, please make sure to raise your hand and ask for help.</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That doesn’t mean you have to say anything though. You are allowed to ‘pass’ on any question or discussion if you want to.</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Lastly, during this presentation, please don’t share personal stories, or stories about others. If you want to report something that happened to you, you can talk to a staff member after the presentation, or ask to speak to someone privately.”</a:t>
            </a:r>
            <a:endParaRPr/>
          </a:p>
        </p:txBody>
      </p:sp>
      <p:sp>
        <p:nvSpPr>
          <p:cNvPr id="202" name="Google Shape;202;g28b3863db9c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ddc062161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“Has anyone heard of the word ‘consent’? What does it mean?”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“Consent just means ‘permission to do something.’ What is permission?”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“Permission means that someone tells us it’s okay. What are some things we need to ask permission for?”</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Possible answers might include: leaving class to go to the bathroom or restroom, borrowing someone’s pencil, playing a game together, etc.</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job! Those are some examples of things we need consent or permission for. What are some words that we might use to ask someone for consent or permission?”</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Take some responses, and thank responders for their answers. Move to the next slide.</a:t>
            </a:r>
            <a:endParaRPr/>
          </a:p>
        </p:txBody>
      </p:sp>
      <p:sp>
        <p:nvSpPr>
          <p:cNvPr id="215" name="Google Shape;215;g25ddc062161_2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b3863db9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“Great job! Those are some words that we can use to ask for consent or permission. Here are some other examples.” Read any words on the slide that students haven’t mentioned yet.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“What if you really want a hug but the other person doesn’t?” 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“Dealing with rejection is not always easy, but we want to ensure we respect the boundaries of others. What if you’re in the middle of a hug and the person suddenly changes their mind and wants you to let go?” 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“Someone can remove their consent at any time. So if someone wants us to let go, we have to let go. What if the person usually gives you lots of hugs, but today they say no?” Take some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“It’s totally okay for someone to want a hug one day, but not the next day. We have to respect their wishes, so if they don’t want a hug, we won’t give them a hug.”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With a willing staff member, role play some ways to ask for consent, and demonstrate examples of consent and non-consent. For example: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“Mr. Smith, can I have a high five?” Mr. Smith might say, “Totally!,” and the two of you can high five.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“Ms. Walton, can I have a hug?” Ms. Walton might say, “No thanks!” and you can say, “Okay!” Be sure not to appear offended or sad that Ms. Walton said no. Maintain a neutral facial expression or keep smiling.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“Mr. Williams, can I have a hug?” Mr. Williams says, “Um, okay..." looking and sounding uncomfortable. Instead of giving Mr. Williams a hug, ask students if Mr. Williams really looks like he wants a hug. When students say no, tell Mr. Williams it’s okay not to want a hug, and ask if he’d like a high five instead.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“Ms. King, can I have a hug?” Ms. King might say, “Yes,” but then pull away mid-way through the hug and say, “I don’t want a hug anymore. I changed my mind. Can we just high five?” Then say, “Sure! No problem!” and give Ms. King a high five.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 would like to show students a video about consent, you can find one here: https://www.youtube.com/watch?v=h3nhM9UlJjc</a:t>
            </a:r>
            <a:endParaRPr sz="1200">
              <a:solidFill>
                <a:schemeClr val="dk1"/>
              </a:solidFill>
            </a:endParaRPr>
          </a:p>
          <a:p>
            <a:pPr indent="0" lvl="0" marL="0" rtl="0" algn="l">
              <a:spcBef>
                <a:spcPts val="0"/>
              </a:spcBef>
              <a:spcAft>
                <a:spcPts val="0"/>
              </a:spcAft>
              <a:buNone/>
            </a:pPr>
            <a:r>
              <a:t/>
            </a:r>
            <a:endParaRPr/>
          </a:p>
        </p:txBody>
      </p:sp>
      <p:sp>
        <p:nvSpPr>
          <p:cNvPr id="227" name="Google Shape;227;g28b3863db9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8b3863db9c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Say, “Now let’s talk about boundaries. Has anyone ever heard the word ‘boundaries’? What does it mean?”</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Take some responses, and thank responders for their answers.</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Then say, “A boundary is an imaginary line that we can’t cross, or can only cross with permission sometimes. Can you think of any examples of boundaries?”</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Take some responses, and thank responders for their input. Some possible answers include: lines on a map, out of bounds lines on a sports field, places that adults tell us we can’t go, and our personal space.</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If someone mentions personal space, explain that this is the space on and around our bodies that we don’t want anyone to touch, or that other people are not allowed to touch.</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Say, “Great job! We all have boundaries. One type of boundaries is body boundaries.”</a:t>
            </a:r>
            <a:endParaRPr sz="1200">
              <a:solidFill>
                <a:schemeClr val="dk1"/>
              </a:solidFill>
            </a:endParaRPr>
          </a:p>
          <a:p>
            <a:pPr indent="0" lvl="0" marL="0" rtl="0" algn="l">
              <a:lnSpc>
                <a:spcPct val="115000"/>
              </a:lnSpc>
              <a:spcBef>
                <a:spcPts val="400"/>
              </a:spcBef>
              <a:spcAft>
                <a:spcPts val="0"/>
              </a:spcAft>
              <a:buNone/>
            </a:pPr>
            <a:r>
              <a:t/>
            </a:r>
            <a:endParaRPr/>
          </a:p>
        </p:txBody>
      </p:sp>
      <p:sp>
        <p:nvSpPr>
          <p:cNvPr id="236" name="Google Shape;236;g28b3863db9c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b3863db9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Just click once, and then stop. You should just see an image of a clothed child, without any circles yet.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“This is Sam. What would we say to ask Sam for a high five?”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job! We might say, ‘Hey Sam, can I have a high five? If Sam says yes, then we can give a high five to Sam. If Sam says no, then we won’t give a high five to Sam. How about if we want a hug?”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job! We might say, ‘Hey Sam, can I have a hug? If Sam says yes, then we can give a hug to Sam. But there are some parts of Sam’s body that we can’t touch at all. What might those parts be?”</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 If someone identifies non-private areas, like arms, hands, or head, say, “We would need to ask Sam for consent before touching that, but what are some parts of Sam that we are never allowed to touch, no matter what Sam says?”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Click again, and Sam’s shirt will disappear. Say, “The first area that we can never touch is this area.” Click to see the first circle. Say, “People use different words for this, like chest, breasts, or nipples. No matter what word we use, it’s not okay to touch Sam there. It’s actually not okay for us to touch anyone there! The next area we can’t touch is this area.”</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Click again to reveal the second circle. Say, “We all have body parts in this area. We might have a penis, or a vulva and vagina, and some people might use different words like pee pee, wee wee, genitals, private parts, or bathing suit parts. We all have a buttocks, which some people call butt, bottom, patootie, or heinie. There are all different ways that people talk about these body parts, but the important thing is: You can’t touch someone’s body parts this area, ever. It doesn’t matter who they are—friend, classmate, schoolmate, teacher—it’s never okay to touch someone down there. Not even if they think it’s a game. That’s how we respect boundaries!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And if anyone ever touches you there—whether it’s a friend, an adult at school, a family member, or a stranger—you can tell us.”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i="1" lang="en" sz="1200">
                <a:solidFill>
                  <a:schemeClr val="dk1"/>
                </a:solidFill>
              </a:rPr>
              <a:t>Note: Students might laugh at the words that describe their body parts, and that’s okay! It’s important that we use the correct terminology, so as to reduce stigma around our bodies, and to give children the terminology they need to tell us if someone touches them. If students laugh the words, say “Naming body parts can make us giggle, because we don’t talk about our bodies very much, and that’s okay! As long as we’re not laughing AT somebody. What’s the difference between laughing AT some body, versus laughing together?” This can be a convenient segue into talking about word boundaries.</a:t>
            </a:r>
            <a:endParaRPr i="1"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i="1" lang="en" sz="1200">
                <a:solidFill>
                  <a:schemeClr val="dk1"/>
                </a:solidFill>
              </a:rPr>
              <a:t>Note: If you can also find out the words for these body parts in the predominant languages at your school, that may be helpful for students.</a:t>
            </a:r>
            <a:endParaRPr i="1" sz="1200">
              <a:solidFill>
                <a:schemeClr val="dk1"/>
              </a:solidFill>
            </a:endParaRPr>
          </a:p>
          <a:p>
            <a:pPr indent="0" lvl="0" marL="0" rtl="0" algn="l">
              <a:spcBef>
                <a:spcPts val="0"/>
              </a:spcBef>
              <a:spcAft>
                <a:spcPts val="0"/>
              </a:spcAft>
              <a:buNone/>
            </a:pPr>
            <a:r>
              <a:t/>
            </a:r>
            <a:endParaRPr/>
          </a:p>
        </p:txBody>
      </p:sp>
      <p:sp>
        <p:nvSpPr>
          <p:cNvPr id="246" name="Google Shape;246;g28b3863db9c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b3863db9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Just click once, and then stop. You should just see an image of a child, without any circles yet.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“Let’s practice one more time. This is Quinn. What would we say if we want to play tag with Quinn?”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Take responses, and thank responders for their answers.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Say, “Great job! We might say, ‘Hey Quinn, would you like to play tag, or do you want to play tag? If Quinn says yes, then we can play tag with Quinn. But when we tag Quinn, there are some areas that we’re not going to touch. Can you point to the areas?” Allow students to point to the screen.</a:t>
            </a:r>
            <a:endParaRPr sz="1200">
              <a:solidFill>
                <a:schemeClr val="dk1"/>
              </a:solidFill>
            </a:endParaRPr>
          </a:p>
          <a:p>
            <a:pPr indent="0" lvl="0" marL="0" rtl="0" algn="l">
              <a:lnSpc>
                <a:spcPct val="115000"/>
              </a:lnSpc>
              <a:spcBef>
                <a:spcPts val="400"/>
              </a:spcBef>
              <a:spcAft>
                <a:spcPts val="0"/>
              </a:spcAft>
              <a:buNone/>
            </a:pPr>
            <a:r>
              <a:rPr lang="en" sz="1200">
                <a:solidFill>
                  <a:schemeClr val="dk1"/>
                </a:solidFill>
              </a:rPr>
              <a:t>Click once so that both circles show up. Say, “Great job! We’re not going to touch the areas here. Those are parts of someone’s body that we never touch, no matter what. That’s how we respect boundaries!”</a:t>
            </a:r>
            <a:endParaRPr/>
          </a:p>
        </p:txBody>
      </p:sp>
      <p:sp>
        <p:nvSpPr>
          <p:cNvPr id="260" name="Google Shape;260;g28b3863db9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8b3863db9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Say, “Now we’re going to talk about boundaries that we respect with our words.”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274" name="Google Shape;274;g28b3863db9c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3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6.pn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7.png"/><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13.png"/><Relationship Id="rId11" Type="http://schemas.openxmlformats.org/officeDocument/2006/relationships/image" Target="../media/image34.png"/><Relationship Id="rId10" Type="http://schemas.openxmlformats.org/officeDocument/2006/relationships/image" Target="../media/image16.png"/><Relationship Id="rId12" Type="http://schemas.openxmlformats.org/officeDocument/2006/relationships/image" Target="../media/image3.png"/><Relationship Id="rId9"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17.png"/><Relationship Id="rId8"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362224" y="4077577"/>
            <a:ext cx="3386798" cy="1564895"/>
          </a:xfrm>
          <a:custGeom>
            <a:rect b="b" l="l" r="r" t="t"/>
            <a:pathLst>
              <a:path extrusionOk="0" h="1545575" w="3344986">
                <a:moveTo>
                  <a:pt x="0" y="0"/>
                </a:moveTo>
                <a:lnTo>
                  <a:pt x="3344986" y="0"/>
                </a:lnTo>
                <a:lnTo>
                  <a:pt x="3344986" y="1545575"/>
                </a:lnTo>
                <a:lnTo>
                  <a:pt x="0" y="1545575"/>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8189855">
            <a:off x="8126562" y="2945976"/>
            <a:ext cx="447937" cy="963306"/>
          </a:xfrm>
          <a:custGeom>
            <a:rect b="b" l="l" r="r" t="t"/>
            <a:pathLst>
              <a:path extrusionOk="0" h="1780203" w="827794">
                <a:moveTo>
                  <a:pt x="0" y="0"/>
                </a:moveTo>
                <a:lnTo>
                  <a:pt x="827794" y="0"/>
                </a:lnTo>
                <a:lnTo>
                  <a:pt x="827794" y="1780202"/>
                </a:lnTo>
                <a:lnTo>
                  <a:pt x="0" y="1780202"/>
                </a:lnTo>
                <a:lnTo>
                  <a:pt x="0" y="0"/>
                </a:lnTo>
                <a:close/>
              </a:path>
            </a:pathLst>
          </a:custGeom>
          <a:blipFill rotWithShape="1">
            <a:blip r:embed="rId3">
              <a:alphaModFix/>
            </a:blip>
            <a:stretch>
              <a:fillRect b="0" l="0" r="0" t="0"/>
            </a:stretch>
          </a:blipFill>
          <a:ln>
            <a:noFill/>
          </a:ln>
        </p:spPr>
      </p:sp>
      <p:sp>
        <p:nvSpPr>
          <p:cNvPr id="15" name="Google Shape;15;p2"/>
          <p:cNvSpPr/>
          <p:nvPr/>
        </p:nvSpPr>
        <p:spPr>
          <a:xfrm rot="9799569">
            <a:off x="7908536" y="3757792"/>
            <a:ext cx="883973" cy="1033887"/>
          </a:xfrm>
          <a:custGeom>
            <a:rect b="b" l="l" r="r" t="t"/>
            <a:pathLst>
              <a:path extrusionOk="0" h="1913846" w="1636338">
                <a:moveTo>
                  <a:pt x="0" y="0"/>
                </a:moveTo>
                <a:lnTo>
                  <a:pt x="1636338" y="0"/>
                </a:lnTo>
                <a:lnTo>
                  <a:pt x="1636338" y="1913845"/>
                </a:lnTo>
                <a:lnTo>
                  <a:pt x="0" y="1913845"/>
                </a:lnTo>
                <a:lnTo>
                  <a:pt x="0" y="0"/>
                </a:lnTo>
                <a:close/>
              </a:path>
            </a:pathLst>
          </a:custGeom>
          <a:blipFill rotWithShape="1">
            <a:blip r:embed="rId4">
              <a:alphaModFix/>
            </a:blip>
            <a:stretch>
              <a:fillRect b="0" l="0" r="0" t="0"/>
            </a:stretch>
          </a:blipFill>
          <a:ln>
            <a:noFill/>
          </a:ln>
        </p:spPr>
      </p:sp>
      <p:sp>
        <p:nvSpPr>
          <p:cNvPr id="16" name="Google Shape;16;p2"/>
          <p:cNvSpPr/>
          <p:nvPr/>
        </p:nvSpPr>
        <p:spPr>
          <a:xfrm rot="-10224412">
            <a:off x="7191627" y="3455817"/>
            <a:ext cx="529054" cy="1074221"/>
          </a:xfrm>
          <a:custGeom>
            <a:rect b="b" l="l" r="r" t="t"/>
            <a:pathLst>
              <a:path extrusionOk="0" h="1989107" w="979635">
                <a:moveTo>
                  <a:pt x="0" y="0"/>
                </a:moveTo>
                <a:lnTo>
                  <a:pt x="979635" y="0"/>
                </a:lnTo>
                <a:lnTo>
                  <a:pt x="979635" y="1989107"/>
                </a:lnTo>
                <a:lnTo>
                  <a:pt x="0" y="198910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8" name="Google Shape;98;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9" name="Google Shape;99;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 name="Google Shape;104;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5" name="Google Shape;105;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6" name="Google Shape;106;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0" name="Google Shape;110;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11" name="Google Shape;111;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3" name="Google Shape;113;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4" name="Shape 114"/>
        <p:cNvGrpSpPr/>
        <p:nvPr/>
      </p:nvGrpSpPr>
      <p:grpSpPr>
        <a:xfrm>
          <a:off x="0" y="0"/>
          <a:ext cx="0" cy="0"/>
          <a:chOff x="0" y="0"/>
          <a:chExt cx="0" cy="0"/>
        </a:xfrm>
      </p:grpSpPr>
      <p:sp>
        <p:nvSpPr>
          <p:cNvPr id="115" name="Google Shape;115;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6" name="Google Shape;116;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7" name="Google Shape;117;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8" name="Google Shape;118;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 name="Shape 121"/>
        <p:cNvGrpSpPr/>
        <p:nvPr/>
      </p:nvGrpSpPr>
      <p:grpSpPr>
        <a:xfrm>
          <a:off x="0" y="0"/>
          <a:ext cx="0" cy="0"/>
          <a:chOff x="0" y="0"/>
          <a:chExt cx="0" cy="0"/>
        </a:xfrm>
      </p:grpSpPr>
      <p:sp>
        <p:nvSpPr>
          <p:cNvPr id="122" name="Google Shape;122;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3" name="Google Shape;123;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4" name="Google Shape;124;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5" name="Google Shape;125;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6" name="Google Shape;126;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7" name="Google Shape;127;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7" name="Google Shape;137;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8" name="Google Shape;138;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9" name="Google Shape;139;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4" name="Google Shape;144;p20"/>
          <p:cNvSpPr/>
          <p:nvPr>
            <p:ph idx="2" type="pic"/>
          </p:nvPr>
        </p:nvSpPr>
        <p:spPr>
          <a:xfrm>
            <a:off x="896144" y="306388"/>
            <a:ext cx="2743200" cy="2057400"/>
          </a:xfrm>
          <a:prstGeom prst="rect">
            <a:avLst/>
          </a:prstGeom>
          <a:noFill/>
          <a:ln>
            <a:noFill/>
          </a:ln>
        </p:spPr>
      </p:sp>
      <p:sp>
        <p:nvSpPr>
          <p:cNvPr id="145" name="Google Shape;145;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6" name="Google Shape;14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1" name="Google Shape;151;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2" name="Google Shape;152;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3" name="Google Shape;153;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4" name="Google Shape;154;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nvSpPr>
        <p:spPr>
          <a:xfrm>
            <a:off x="7401251" y="-505025"/>
            <a:ext cx="2691099" cy="1725667"/>
          </a:xfrm>
          <a:custGeom>
            <a:rect b="b" l="l" r="r" t="t"/>
            <a:pathLst>
              <a:path extrusionOk="0" h="1816492" w="2832736">
                <a:moveTo>
                  <a:pt x="0" y="0"/>
                </a:moveTo>
                <a:lnTo>
                  <a:pt x="2832736" y="0"/>
                </a:lnTo>
                <a:lnTo>
                  <a:pt x="2832736" y="1816492"/>
                </a:lnTo>
                <a:lnTo>
                  <a:pt x="0" y="1816492"/>
                </a:lnTo>
                <a:lnTo>
                  <a:pt x="0" y="0"/>
                </a:lnTo>
                <a:close/>
              </a:path>
            </a:pathLst>
          </a:custGeom>
          <a:blipFill rotWithShape="1">
            <a:blip r:embed="rId2">
              <a:alphaModFix/>
            </a:blip>
            <a:stretch>
              <a:fillRect b="0" l="0" r="0" t="0"/>
            </a:stretch>
          </a:blipFill>
          <a:ln>
            <a:noFill/>
          </a:ln>
        </p:spPr>
      </p:sp>
      <p:sp>
        <p:nvSpPr>
          <p:cNvPr id="21" name="Google Shape;21;p3"/>
          <p:cNvSpPr/>
          <p:nvPr/>
        </p:nvSpPr>
        <p:spPr>
          <a:xfrm>
            <a:off x="-266412" y="4109238"/>
            <a:ext cx="2689057" cy="1401671"/>
          </a:xfrm>
          <a:custGeom>
            <a:rect b="b" l="l" r="r" t="t"/>
            <a:pathLst>
              <a:path extrusionOk="0" h="1479336" w="2838055">
                <a:moveTo>
                  <a:pt x="0" y="0"/>
                </a:moveTo>
                <a:lnTo>
                  <a:pt x="2838055" y="0"/>
                </a:lnTo>
                <a:lnTo>
                  <a:pt x="2838055" y="1479336"/>
                </a:lnTo>
                <a:lnTo>
                  <a:pt x="0" y="1479336"/>
                </a:lnTo>
                <a:lnTo>
                  <a:pt x="0" y="0"/>
                </a:lnTo>
                <a:close/>
              </a:path>
            </a:pathLst>
          </a:custGeom>
          <a:blipFill rotWithShape="1">
            <a:blip r:embed="rId3">
              <a:alphaModFix/>
            </a:blip>
            <a:stretch>
              <a:fillRect b="0" l="0" r="0" t="0"/>
            </a:stretch>
          </a:blipFill>
          <a:ln>
            <a:noFill/>
          </a:ln>
        </p:spPr>
      </p:sp>
      <p:sp>
        <p:nvSpPr>
          <p:cNvPr id="22" name="Google Shape;22;p3"/>
          <p:cNvSpPr/>
          <p:nvPr/>
        </p:nvSpPr>
        <p:spPr>
          <a:xfrm>
            <a:off x="5539699" y="3107751"/>
            <a:ext cx="2152943" cy="2112576"/>
          </a:xfrm>
          <a:custGeom>
            <a:rect b="b" l="l" r="r" t="t"/>
            <a:pathLst>
              <a:path extrusionOk="0" h="2435246" w="2481779">
                <a:moveTo>
                  <a:pt x="0" y="0"/>
                </a:moveTo>
                <a:lnTo>
                  <a:pt x="2481779" y="0"/>
                </a:lnTo>
                <a:lnTo>
                  <a:pt x="2481779" y="2435246"/>
                </a:lnTo>
                <a:lnTo>
                  <a:pt x="0" y="2435246"/>
                </a:lnTo>
                <a:lnTo>
                  <a:pt x="0" y="0"/>
                </a:lnTo>
                <a:close/>
              </a:path>
            </a:pathLst>
          </a:custGeom>
          <a:blipFill rotWithShape="1">
            <a:blip r:embed="rId4">
              <a:alphaModFix/>
            </a:blip>
            <a:stretch>
              <a:fillRect b="0" l="0" r="0" t="0"/>
            </a:stretch>
          </a:blipFill>
          <a:ln>
            <a:noFill/>
          </a:ln>
        </p:spPr>
      </p:sp>
      <p:sp>
        <p:nvSpPr>
          <p:cNvPr id="23" name="Google Shape;23;p3"/>
          <p:cNvSpPr/>
          <p:nvPr/>
        </p:nvSpPr>
        <p:spPr>
          <a:xfrm>
            <a:off x="250699" y="170301"/>
            <a:ext cx="1123428" cy="1143438"/>
          </a:xfrm>
          <a:custGeom>
            <a:rect b="b" l="l" r="r" t="t"/>
            <a:pathLst>
              <a:path extrusionOk="0" h="1593642" w="1565753">
                <a:moveTo>
                  <a:pt x="0" y="0"/>
                </a:moveTo>
                <a:lnTo>
                  <a:pt x="1565754" y="0"/>
                </a:lnTo>
                <a:lnTo>
                  <a:pt x="1565754" y="1593641"/>
                </a:lnTo>
                <a:lnTo>
                  <a:pt x="0" y="1593641"/>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7" name="Google Shape;157;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8" name="Google Shape;158;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9" name="Google Shape;159;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0" name="Google Shape;160;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p:nvPr/>
        </p:nvSpPr>
        <p:spPr>
          <a:xfrm>
            <a:off x="4731928" y="1760809"/>
            <a:ext cx="3810468" cy="2548251"/>
          </a:xfrm>
          <a:custGeom>
            <a:rect b="b" l="l" r="r" t="t"/>
            <a:pathLst>
              <a:path extrusionOk="0" h="2046788" w="3060617">
                <a:moveTo>
                  <a:pt x="0" y="0"/>
                </a:moveTo>
                <a:lnTo>
                  <a:pt x="3060617" y="0"/>
                </a:lnTo>
                <a:lnTo>
                  <a:pt x="3060617" y="2046787"/>
                </a:lnTo>
                <a:lnTo>
                  <a:pt x="0" y="2046787"/>
                </a:lnTo>
                <a:lnTo>
                  <a:pt x="0" y="0"/>
                </a:lnTo>
                <a:close/>
              </a:path>
            </a:pathLst>
          </a:custGeom>
          <a:blipFill rotWithShape="1">
            <a:blip r:embed="rId2">
              <a:alphaModFix/>
            </a:blip>
            <a:stretch>
              <a:fillRect b="0" l="0" r="0" t="0"/>
            </a:stretch>
          </a:blipFill>
          <a:ln>
            <a:noFill/>
          </a:ln>
        </p:spPr>
      </p:sp>
      <p:sp>
        <p:nvSpPr>
          <p:cNvPr id="29" name="Google Shape;29;p4"/>
          <p:cNvSpPr/>
          <p:nvPr/>
        </p:nvSpPr>
        <p:spPr>
          <a:xfrm>
            <a:off x="7011377" y="-720505"/>
            <a:ext cx="3334715" cy="1738220"/>
          </a:xfrm>
          <a:custGeom>
            <a:rect b="b" l="l" r="r" t="t"/>
            <a:pathLst>
              <a:path extrusionOk="0" h="1479336" w="2838055">
                <a:moveTo>
                  <a:pt x="0" y="0"/>
                </a:moveTo>
                <a:lnTo>
                  <a:pt x="2838055" y="0"/>
                </a:lnTo>
                <a:lnTo>
                  <a:pt x="2838055" y="1479336"/>
                </a:lnTo>
                <a:lnTo>
                  <a:pt x="0" y="147933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a:off x="4370439" y="2874607"/>
            <a:ext cx="2527163" cy="2059637"/>
          </a:xfrm>
          <a:custGeom>
            <a:rect b="b" l="l" r="r" t="t"/>
            <a:pathLst>
              <a:path extrusionOk="0" h="2004513" w="2459526">
                <a:moveTo>
                  <a:pt x="0" y="0"/>
                </a:moveTo>
                <a:lnTo>
                  <a:pt x="2459525" y="0"/>
                </a:lnTo>
                <a:lnTo>
                  <a:pt x="2459525" y="2004513"/>
                </a:lnTo>
                <a:lnTo>
                  <a:pt x="0" y="2004513"/>
                </a:lnTo>
                <a:lnTo>
                  <a:pt x="0" y="0"/>
                </a:lnTo>
                <a:close/>
              </a:path>
            </a:pathLst>
          </a:custGeom>
          <a:blipFill rotWithShape="1">
            <a:blip r:embed="rId2">
              <a:alphaModFix/>
            </a:blip>
            <a:stretch>
              <a:fillRect b="0" l="0" r="0" t="0"/>
            </a:stretch>
          </a:blipFill>
          <a:ln>
            <a:noFill/>
          </a:ln>
        </p:spPr>
      </p:sp>
      <p:sp>
        <p:nvSpPr>
          <p:cNvPr id="36" name="Google Shape;36;p5"/>
          <p:cNvSpPr/>
          <p:nvPr/>
        </p:nvSpPr>
        <p:spPr>
          <a:xfrm>
            <a:off x="6987559" y="681324"/>
            <a:ext cx="2597863" cy="1010805"/>
          </a:xfrm>
          <a:custGeom>
            <a:rect b="b" l="l" r="r" t="t"/>
            <a:pathLst>
              <a:path extrusionOk="0" h="1330007" w="3418241">
                <a:moveTo>
                  <a:pt x="0" y="0"/>
                </a:moveTo>
                <a:lnTo>
                  <a:pt x="3418241" y="0"/>
                </a:lnTo>
                <a:lnTo>
                  <a:pt x="3418241" y="1330006"/>
                </a:lnTo>
                <a:lnTo>
                  <a:pt x="0" y="1330006"/>
                </a:lnTo>
                <a:lnTo>
                  <a:pt x="0" y="0"/>
                </a:lnTo>
                <a:close/>
              </a:path>
            </a:pathLst>
          </a:custGeom>
          <a:blipFill rotWithShape="1">
            <a:blip r:embed="rId3">
              <a:alphaModFix/>
            </a:blip>
            <a:stretch>
              <a:fillRect b="0" l="0" r="0" t="0"/>
            </a:stretch>
          </a:blipFill>
          <a:ln>
            <a:noFill/>
          </a:ln>
        </p:spPr>
      </p:sp>
      <p:sp>
        <p:nvSpPr>
          <p:cNvPr id="37" name="Google Shape;37;p5"/>
          <p:cNvSpPr/>
          <p:nvPr/>
        </p:nvSpPr>
        <p:spPr>
          <a:xfrm>
            <a:off x="-749326" y="-756669"/>
            <a:ext cx="2706624" cy="1241664"/>
          </a:xfrm>
          <a:custGeom>
            <a:rect b="b" l="l" r="r" t="t"/>
            <a:pathLst>
              <a:path extrusionOk="0" h="1677924" w="3657600">
                <a:moveTo>
                  <a:pt x="0" y="0"/>
                </a:moveTo>
                <a:lnTo>
                  <a:pt x="3657600" y="0"/>
                </a:lnTo>
                <a:lnTo>
                  <a:pt x="3657600" y="1677924"/>
                </a:lnTo>
                <a:lnTo>
                  <a:pt x="0" y="167792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nvSpPr>
        <p:spPr>
          <a:xfrm>
            <a:off x="6408397" y="2524621"/>
            <a:ext cx="2117091" cy="2352323"/>
          </a:xfrm>
          <a:custGeom>
            <a:rect b="b" l="l" r="r" t="t"/>
            <a:pathLst>
              <a:path extrusionOk="0" h="3115660" w="2804094">
                <a:moveTo>
                  <a:pt x="0" y="0"/>
                </a:moveTo>
                <a:lnTo>
                  <a:pt x="2804094" y="0"/>
                </a:lnTo>
                <a:lnTo>
                  <a:pt x="2804094" y="3115660"/>
                </a:lnTo>
                <a:lnTo>
                  <a:pt x="0" y="3115660"/>
                </a:lnTo>
                <a:lnTo>
                  <a:pt x="0" y="0"/>
                </a:lnTo>
                <a:close/>
              </a:path>
            </a:pathLst>
          </a:custGeom>
          <a:blipFill rotWithShape="1">
            <a:blip r:embed="rId2">
              <a:alphaModFix/>
            </a:blip>
            <a:stretch>
              <a:fillRect b="0" l="0" r="0" t="0"/>
            </a:stretch>
          </a:blipFill>
          <a:ln>
            <a:noFill/>
          </a:ln>
        </p:spPr>
      </p:sp>
      <p:sp>
        <p:nvSpPr>
          <p:cNvPr id="42" name="Google Shape;42;p6"/>
          <p:cNvSpPr/>
          <p:nvPr/>
        </p:nvSpPr>
        <p:spPr>
          <a:xfrm>
            <a:off x="-596183" y="1017723"/>
            <a:ext cx="2114351" cy="1102105"/>
          </a:xfrm>
          <a:custGeom>
            <a:rect b="b" l="l" r="r" t="t"/>
            <a:pathLst>
              <a:path extrusionOk="0" h="1479336" w="2838055">
                <a:moveTo>
                  <a:pt x="0" y="0"/>
                </a:moveTo>
                <a:lnTo>
                  <a:pt x="2838055" y="0"/>
                </a:lnTo>
                <a:lnTo>
                  <a:pt x="2838055" y="1479336"/>
                </a:lnTo>
                <a:lnTo>
                  <a:pt x="0" y="1479336"/>
                </a:lnTo>
                <a:lnTo>
                  <a:pt x="0" y="0"/>
                </a:lnTo>
                <a:close/>
              </a:path>
            </a:pathLst>
          </a:custGeom>
          <a:blipFill rotWithShape="1">
            <a:blip r:embed="rId3">
              <a:alphaModFix/>
            </a:blip>
            <a:stretch>
              <a:fillRect b="0" l="0" r="0" t="0"/>
            </a:stretch>
          </a:blipFill>
          <a:ln>
            <a:noFill/>
          </a:ln>
        </p:spPr>
      </p:sp>
      <p:sp>
        <p:nvSpPr>
          <p:cNvPr id="43" name="Google Shape;43;p6"/>
          <p:cNvSpPr/>
          <p:nvPr/>
        </p:nvSpPr>
        <p:spPr>
          <a:xfrm>
            <a:off x="6880867" y="916144"/>
            <a:ext cx="2614031" cy="1062428"/>
          </a:xfrm>
          <a:custGeom>
            <a:rect b="b" l="l" r="r" t="t"/>
            <a:pathLst>
              <a:path extrusionOk="0" h="1496377" w="3681734">
                <a:moveTo>
                  <a:pt x="0" y="0"/>
                </a:moveTo>
                <a:lnTo>
                  <a:pt x="3681734" y="0"/>
                </a:lnTo>
                <a:lnTo>
                  <a:pt x="3681734" y="1496378"/>
                </a:lnTo>
                <a:lnTo>
                  <a:pt x="0" y="14963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6" name="Google Shape;4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7"/>
          <p:cNvSpPr/>
          <p:nvPr/>
        </p:nvSpPr>
        <p:spPr>
          <a:xfrm>
            <a:off x="5209943" y="2720575"/>
            <a:ext cx="3119978" cy="2078685"/>
          </a:xfrm>
          <a:custGeom>
            <a:rect b="b" l="l" r="r" t="t"/>
            <a:pathLst>
              <a:path extrusionOk="0" h="2094393" w="3143555">
                <a:moveTo>
                  <a:pt x="0" y="0"/>
                </a:moveTo>
                <a:lnTo>
                  <a:pt x="3143555" y="0"/>
                </a:lnTo>
                <a:lnTo>
                  <a:pt x="3143555" y="2094393"/>
                </a:lnTo>
                <a:lnTo>
                  <a:pt x="0" y="2094393"/>
                </a:lnTo>
                <a:lnTo>
                  <a:pt x="0" y="0"/>
                </a:lnTo>
                <a:close/>
              </a:path>
            </a:pathLst>
          </a:custGeom>
          <a:blipFill rotWithShape="1">
            <a:blip r:embed="rId2">
              <a:alphaModFix/>
            </a:blip>
            <a:stretch>
              <a:fillRect b="0" l="0" r="0" t="0"/>
            </a:stretch>
          </a:blipFill>
          <a:ln>
            <a:noFill/>
          </a:ln>
        </p:spPr>
      </p:sp>
      <p:sp>
        <p:nvSpPr>
          <p:cNvPr id="48" name="Google Shape;48;p7"/>
          <p:cNvSpPr/>
          <p:nvPr/>
        </p:nvSpPr>
        <p:spPr>
          <a:xfrm rot="-4014892">
            <a:off x="1423635" y="685960"/>
            <a:ext cx="208965" cy="1759705"/>
          </a:xfrm>
          <a:custGeom>
            <a:rect b="b" l="l" r="r" t="t"/>
            <a:pathLst>
              <a:path extrusionOk="0" h="3538346" w="420179">
                <a:moveTo>
                  <a:pt x="0" y="0"/>
                </a:moveTo>
                <a:lnTo>
                  <a:pt x="420179" y="0"/>
                </a:lnTo>
                <a:lnTo>
                  <a:pt x="420179" y="3538346"/>
                </a:lnTo>
                <a:lnTo>
                  <a:pt x="0" y="3538346"/>
                </a:lnTo>
                <a:lnTo>
                  <a:pt x="0" y="0"/>
                </a:lnTo>
                <a:close/>
              </a:path>
            </a:pathLst>
          </a:custGeom>
          <a:blipFill rotWithShape="1">
            <a:blip r:embed="rId3">
              <a:alphaModFix/>
            </a:blip>
            <a:stretch>
              <a:fillRect b="0" l="0" r="0" t="0"/>
            </a:stretch>
          </a:blipFill>
          <a:ln>
            <a:noFill/>
          </a:ln>
        </p:spPr>
      </p:sp>
      <p:sp>
        <p:nvSpPr>
          <p:cNvPr id="49" name="Google Shape;49;p7"/>
          <p:cNvSpPr/>
          <p:nvPr/>
        </p:nvSpPr>
        <p:spPr>
          <a:xfrm flipH="1" rot="1713950">
            <a:off x="389324" y="3749592"/>
            <a:ext cx="864124" cy="1592855"/>
          </a:xfrm>
          <a:custGeom>
            <a:rect b="b" l="l" r="r" t="t"/>
            <a:pathLst>
              <a:path extrusionOk="0" h="2072525" w="1124345">
                <a:moveTo>
                  <a:pt x="1124345" y="0"/>
                </a:moveTo>
                <a:lnTo>
                  <a:pt x="0" y="0"/>
                </a:lnTo>
                <a:lnTo>
                  <a:pt x="0" y="2072525"/>
                </a:lnTo>
                <a:lnTo>
                  <a:pt x="1124345" y="2072525"/>
                </a:lnTo>
                <a:lnTo>
                  <a:pt x="1124345"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a:off x="3805101" y="3267656"/>
            <a:ext cx="1713711" cy="2190046"/>
          </a:xfrm>
          <a:custGeom>
            <a:rect b="b" l="l" r="r" t="t"/>
            <a:pathLst>
              <a:path extrusionOk="0" h="2929828" w="2292590">
                <a:moveTo>
                  <a:pt x="0" y="0"/>
                </a:moveTo>
                <a:lnTo>
                  <a:pt x="2292590" y="0"/>
                </a:lnTo>
                <a:lnTo>
                  <a:pt x="2292590" y="2929828"/>
                </a:lnTo>
                <a:lnTo>
                  <a:pt x="0" y="2929828"/>
                </a:lnTo>
                <a:lnTo>
                  <a:pt x="0" y="0"/>
                </a:lnTo>
                <a:close/>
              </a:path>
            </a:pathLst>
          </a:custGeom>
          <a:blipFill rotWithShape="1">
            <a:blip r:embed="rId2">
              <a:alphaModFix/>
            </a:blip>
            <a:stretch>
              <a:fillRect b="0" l="0" r="0" t="0"/>
            </a:stretch>
          </a:blipFill>
          <a:ln>
            <a:noFill/>
          </a:ln>
        </p:spPr>
      </p:sp>
      <p:sp>
        <p:nvSpPr>
          <p:cNvPr id="57" name="Google Shape;57;p8"/>
          <p:cNvSpPr/>
          <p:nvPr/>
        </p:nvSpPr>
        <p:spPr>
          <a:xfrm>
            <a:off x="3744220" y="-383845"/>
            <a:ext cx="937569" cy="1107910"/>
          </a:xfrm>
          <a:custGeom>
            <a:rect b="b" l="l" r="r" t="t"/>
            <a:pathLst>
              <a:path extrusionOk="0" h="1765594" w="1494134">
                <a:moveTo>
                  <a:pt x="0" y="0"/>
                </a:moveTo>
                <a:lnTo>
                  <a:pt x="1494134" y="0"/>
                </a:lnTo>
                <a:lnTo>
                  <a:pt x="1494134" y="1765593"/>
                </a:lnTo>
                <a:lnTo>
                  <a:pt x="0" y="1765593"/>
                </a:lnTo>
                <a:lnTo>
                  <a:pt x="0" y="0"/>
                </a:lnTo>
                <a:close/>
              </a:path>
            </a:pathLst>
          </a:custGeom>
          <a:blipFill rotWithShape="1">
            <a:blip r:embed="rId3">
              <a:alphaModFix/>
            </a:blip>
            <a:stretch>
              <a:fillRect b="0" l="0" r="0" t="0"/>
            </a:stretch>
          </a:blipFill>
          <a:ln>
            <a:noFill/>
          </a:ln>
        </p:spPr>
      </p:sp>
      <p:sp>
        <p:nvSpPr>
          <p:cNvPr id="58" name="Google Shape;58;p8"/>
          <p:cNvSpPr/>
          <p:nvPr/>
        </p:nvSpPr>
        <p:spPr>
          <a:xfrm>
            <a:off x="-3" y="-260855"/>
            <a:ext cx="1038866" cy="984325"/>
          </a:xfrm>
          <a:custGeom>
            <a:rect b="b" l="l" r="r" t="t"/>
            <a:pathLst>
              <a:path extrusionOk="0" h="1600529" w="1689213">
                <a:moveTo>
                  <a:pt x="0" y="0"/>
                </a:moveTo>
                <a:lnTo>
                  <a:pt x="1689213" y="0"/>
                </a:lnTo>
                <a:lnTo>
                  <a:pt x="1689213" y="1600529"/>
                </a:lnTo>
                <a:lnTo>
                  <a:pt x="0" y="160052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9"/>
          <p:cNvSpPr/>
          <p:nvPr/>
        </p:nvSpPr>
        <p:spPr>
          <a:xfrm>
            <a:off x="6742501" y="3932490"/>
            <a:ext cx="1729955" cy="1520198"/>
          </a:xfrm>
          <a:custGeom>
            <a:rect b="b" l="l" r="r" t="t"/>
            <a:pathLst>
              <a:path extrusionOk="0" h="2020197" w="2298944">
                <a:moveTo>
                  <a:pt x="0" y="0"/>
                </a:moveTo>
                <a:lnTo>
                  <a:pt x="2298944" y="0"/>
                </a:lnTo>
                <a:lnTo>
                  <a:pt x="2298944" y="2020197"/>
                </a:lnTo>
                <a:lnTo>
                  <a:pt x="0" y="2020197"/>
                </a:lnTo>
                <a:lnTo>
                  <a:pt x="0" y="0"/>
                </a:lnTo>
                <a:close/>
              </a:path>
            </a:pathLst>
          </a:custGeom>
          <a:blipFill rotWithShape="1">
            <a:blip r:embed="rId2">
              <a:alphaModFix/>
            </a:blip>
            <a:stretch>
              <a:fillRect b="0" l="0" r="0" t="0"/>
            </a:stretch>
          </a:blipFill>
          <a:ln>
            <a:noFill/>
          </a:ln>
        </p:spPr>
      </p:sp>
      <p:sp>
        <p:nvSpPr>
          <p:cNvPr id="63" name="Google Shape;63;p9"/>
          <p:cNvSpPr/>
          <p:nvPr/>
        </p:nvSpPr>
        <p:spPr>
          <a:xfrm>
            <a:off x="5369731" y="119957"/>
            <a:ext cx="3994681" cy="1623569"/>
          </a:xfrm>
          <a:custGeom>
            <a:rect b="b" l="l" r="r" t="t"/>
            <a:pathLst>
              <a:path extrusionOk="0" h="1496377" w="3681734">
                <a:moveTo>
                  <a:pt x="0" y="0"/>
                </a:moveTo>
                <a:lnTo>
                  <a:pt x="3681734" y="0"/>
                </a:lnTo>
                <a:lnTo>
                  <a:pt x="3681734" y="1496378"/>
                </a:lnTo>
                <a:lnTo>
                  <a:pt x="0" y="1496378"/>
                </a:lnTo>
                <a:lnTo>
                  <a:pt x="0" y="0"/>
                </a:lnTo>
                <a:close/>
              </a:path>
            </a:pathLst>
          </a:custGeom>
          <a:blipFill rotWithShape="1">
            <a:blip r:embed="rId3">
              <a:alphaModFix/>
            </a:blip>
            <a:stretch>
              <a:fillRect b="0" l="0" r="0" t="0"/>
            </a:stretch>
          </a:blipFill>
          <a:ln>
            <a:noFill/>
          </a:ln>
        </p:spPr>
      </p:sp>
      <p:sp>
        <p:nvSpPr>
          <p:cNvPr id="64" name="Google Shape;64;p9"/>
          <p:cNvSpPr/>
          <p:nvPr/>
        </p:nvSpPr>
        <p:spPr>
          <a:xfrm>
            <a:off x="-496259" y="1151184"/>
            <a:ext cx="2256254" cy="1176072"/>
          </a:xfrm>
          <a:custGeom>
            <a:rect b="b" l="l" r="r" t="t"/>
            <a:pathLst>
              <a:path extrusionOk="0" h="1479336" w="2838055">
                <a:moveTo>
                  <a:pt x="0" y="0"/>
                </a:moveTo>
                <a:lnTo>
                  <a:pt x="2838055" y="0"/>
                </a:lnTo>
                <a:lnTo>
                  <a:pt x="2838055" y="1479336"/>
                </a:lnTo>
                <a:lnTo>
                  <a:pt x="0" y="1479336"/>
                </a:lnTo>
                <a:lnTo>
                  <a:pt x="0" y="0"/>
                </a:lnTo>
                <a:close/>
              </a:path>
            </a:pathLst>
          </a:custGeom>
          <a:blipFill rotWithShape="1">
            <a:blip r:embed="rId4">
              <a:alphaModFix/>
            </a:blip>
            <a:stretch>
              <a:fillRect b="0" l="0" r="0" t="0"/>
            </a:stretch>
          </a:blipFill>
          <a:ln>
            <a:noFill/>
          </a:ln>
        </p:spPr>
      </p:sp>
      <p:sp>
        <p:nvSpPr>
          <p:cNvPr id="65" name="Google Shape;65;p9"/>
          <p:cNvSpPr/>
          <p:nvPr/>
        </p:nvSpPr>
        <p:spPr>
          <a:xfrm>
            <a:off x="4214469" y="4081480"/>
            <a:ext cx="1094553" cy="1222251"/>
          </a:xfrm>
          <a:custGeom>
            <a:rect b="b" l="l" r="r" t="t"/>
            <a:pathLst>
              <a:path extrusionOk="0" h="2144300" w="1920268">
                <a:moveTo>
                  <a:pt x="0" y="0"/>
                </a:moveTo>
                <a:lnTo>
                  <a:pt x="1920269" y="0"/>
                </a:lnTo>
                <a:lnTo>
                  <a:pt x="1920269" y="2144300"/>
                </a:lnTo>
                <a:lnTo>
                  <a:pt x="0" y="2144300"/>
                </a:lnTo>
                <a:lnTo>
                  <a:pt x="0" y="0"/>
                </a:lnTo>
                <a:close/>
              </a:path>
            </a:pathLst>
          </a:custGeom>
          <a:blipFill rotWithShape="1">
            <a:blip r:embed="rId5">
              <a:alphaModFix/>
            </a:blip>
            <a:stretch>
              <a:fillRect b="0" l="0" r="0" t="0"/>
            </a:stretch>
          </a:blipFill>
          <a:ln>
            <a:noFill/>
          </a:ln>
        </p:spPr>
      </p:sp>
      <p:sp>
        <p:nvSpPr>
          <p:cNvPr id="66" name="Google Shape;66;p9"/>
          <p:cNvSpPr/>
          <p:nvPr/>
        </p:nvSpPr>
        <p:spPr>
          <a:xfrm rot="-1228821">
            <a:off x="183828" y="209707"/>
            <a:ext cx="548670" cy="665055"/>
          </a:xfrm>
          <a:custGeom>
            <a:rect b="b" l="l" r="r" t="t"/>
            <a:pathLst>
              <a:path extrusionOk="0" h="1501248" w="1238529">
                <a:moveTo>
                  <a:pt x="0" y="0"/>
                </a:moveTo>
                <a:lnTo>
                  <a:pt x="1238529" y="0"/>
                </a:lnTo>
                <a:lnTo>
                  <a:pt x="1238529" y="1501247"/>
                </a:lnTo>
                <a:lnTo>
                  <a:pt x="0" y="1501247"/>
                </a:lnTo>
                <a:lnTo>
                  <a:pt x="0" y="0"/>
                </a:lnTo>
                <a:close/>
              </a:path>
            </a:pathLst>
          </a:custGeom>
          <a:blipFill rotWithShape="1">
            <a:blip r:embed="rId6">
              <a:alphaModFix/>
            </a:blip>
            <a:stretch>
              <a:fillRect b="0" l="0" r="0" t="0"/>
            </a:stretch>
          </a:blipFill>
          <a:ln>
            <a:noFill/>
          </a:ln>
        </p:spPr>
      </p:sp>
      <p:sp>
        <p:nvSpPr>
          <p:cNvPr id="67" name="Google Shape;67;p9"/>
          <p:cNvSpPr/>
          <p:nvPr/>
        </p:nvSpPr>
        <p:spPr>
          <a:xfrm rot="-9160350">
            <a:off x="7141023" y="-144773"/>
            <a:ext cx="933023" cy="895702"/>
          </a:xfrm>
          <a:custGeom>
            <a:rect b="b" l="l" r="r" t="t"/>
            <a:pathLst>
              <a:path extrusionOk="0" h="1522946" w="1586402">
                <a:moveTo>
                  <a:pt x="0" y="0"/>
                </a:moveTo>
                <a:lnTo>
                  <a:pt x="1586402" y="0"/>
                </a:lnTo>
                <a:lnTo>
                  <a:pt x="1586402" y="1522946"/>
                </a:lnTo>
                <a:lnTo>
                  <a:pt x="0" y="1522946"/>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0"/>
          <p:cNvSpPr/>
          <p:nvPr/>
        </p:nvSpPr>
        <p:spPr>
          <a:xfrm rot="-1593903">
            <a:off x="107093" y="4053604"/>
            <a:ext cx="675616" cy="1452939"/>
          </a:xfrm>
          <a:custGeom>
            <a:rect b="b" l="l" r="r" t="t"/>
            <a:pathLst>
              <a:path extrusionOk="0" h="1780203" w="827794">
                <a:moveTo>
                  <a:pt x="0" y="0"/>
                </a:moveTo>
                <a:lnTo>
                  <a:pt x="827794" y="0"/>
                </a:lnTo>
                <a:lnTo>
                  <a:pt x="827794" y="1780202"/>
                </a:lnTo>
                <a:lnTo>
                  <a:pt x="0" y="1780202"/>
                </a:lnTo>
                <a:lnTo>
                  <a:pt x="0" y="0"/>
                </a:lnTo>
                <a:close/>
              </a:path>
            </a:pathLst>
          </a:custGeom>
          <a:blipFill rotWithShape="1">
            <a:blip r:embed="rId2">
              <a:alphaModFix/>
            </a:blip>
            <a:stretch>
              <a:fillRect b="0" l="0" r="0" t="0"/>
            </a:stretch>
          </a:blipFill>
          <a:ln>
            <a:noFill/>
          </a:ln>
        </p:spPr>
      </p:sp>
      <p:sp>
        <p:nvSpPr>
          <p:cNvPr id="70" name="Google Shape;7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0"/>
          <p:cNvSpPr/>
          <p:nvPr/>
        </p:nvSpPr>
        <p:spPr>
          <a:xfrm>
            <a:off x="956635" y="4279507"/>
            <a:ext cx="696097" cy="777309"/>
          </a:xfrm>
          <a:custGeom>
            <a:rect b="b" l="l" r="r" t="t"/>
            <a:pathLst>
              <a:path extrusionOk="0" h="2144300" w="1920268">
                <a:moveTo>
                  <a:pt x="0" y="0"/>
                </a:moveTo>
                <a:lnTo>
                  <a:pt x="1920269" y="0"/>
                </a:lnTo>
                <a:lnTo>
                  <a:pt x="1920269" y="2144300"/>
                </a:lnTo>
                <a:lnTo>
                  <a:pt x="0" y="2144300"/>
                </a:lnTo>
                <a:lnTo>
                  <a:pt x="0" y="0"/>
                </a:lnTo>
                <a:close/>
              </a:path>
            </a:pathLst>
          </a:custGeom>
          <a:blipFill rotWithShape="1">
            <a:blip r:embed="rId3">
              <a:alphaModFix/>
            </a:blip>
            <a:stretch>
              <a:fillRect b="0" l="0" r="0" t="0"/>
            </a:stretch>
          </a:blipFill>
          <a:ln>
            <a:noFill/>
          </a:ln>
        </p:spPr>
      </p:sp>
      <p:sp>
        <p:nvSpPr>
          <p:cNvPr id="72" name="Google Shape;72;p10"/>
          <p:cNvSpPr/>
          <p:nvPr/>
        </p:nvSpPr>
        <p:spPr>
          <a:xfrm rot="1703218">
            <a:off x="8039612" y="2064212"/>
            <a:ext cx="696865" cy="844685"/>
          </a:xfrm>
          <a:custGeom>
            <a:rect b="b" l="l" r="r" t="t"/>
            <a:pathLst>
              <a:path extrusionOk="0" h="1501248" w="1238529">
                <a:moveTo>
                  <a:pt x="0" y="0"/>
                </a:moveTo>
                <a:lnTo>
                  <a:pt x="1238529" y="0"/>
                </a:lnTo>
                <a:lnTo>
                  <a:pt x="1238529" y="1501247"/>
                </a:lnTo>
                <a:lnTo>
                  <a:pt x="0" y="1501247"/>
                </a:lnTo>
                <a:lnTo>
                  <a:pt x="0" y="0"/>
                </a:lnTo>
                <a:close/>
              </a:path>
            </a:pathLst>
          </a:custGeom>
          <a:blipFill rotWithShape="1">
            <a:blip r:embed="rId4">
              <a:alphaModFix/>
            </a:blip>
            <a:stretch>
              <a:fillRect b="0" l="0" r="0" t="0"/>
            </a:stretch>
          </a:blipFill>
          <a:ln>
            <a:noFill/>
          </a:ln>
        </p:spPr>
      </p:sp>
      <p:sp>
        <p:nvSpPr>
          <p:cNvPr id="73" name="Google Shape;73;p10"/>
          <p:cNvSpPr/>
          <p:nvPr/>
        </p:nvSpPr>
        <p:spPr>
          <a:xfrm rot="9763832">
            <a:off x="7507568" y="1054227"/>
            <a:ext cx="801575" cy="769512"/>
          </a:xfrm>
          <a:custGeom>
            <a:rect b="b" l="l" r="r" t="t"/>
            <a:pathLst>
              <a:path extrusionOk="0" h="1522946" w="1586402">
                <a:moveTo>
                  <a:pt x="0" y="0"/>
                </a:moveTo>
                <a:lnTo>
                  <a:pt x="1586402" y="0"/>
                </a:lnTo>
                <a:lnTo>
                  <a:pt x="1586402" y="1522946"/>
                </a:lnTo>
                <a:lnTo>
                  <a:pt x="0" y="1522946"/>
                </a:lnTo>
                <a:lnTo>
                  <a:pt x="0" y="0"/>
                </a:lnTo>
                <a:close/>
              </a:path>
            </a:pathLst>
          </a:custGeom>
          <a:blipFill rotWithShape="1">
            <a:blip r:embed="rId5">
              <a:alphaModFix/>
            </a:blip>
            <a:stretch>
              <a:fillRect b="0" l="0" r="0" t="0"/>
            </a:stretch>
          </a:blipFill>
          <a:ln>
            <a:noFill/>
          </a:ln>
        </p:spPr>
      </p:sp>
      <p:sp>
        <p:nvSpPr>
          <p:cNvPr id="74" name="Google Shape;74;p10"/>
          <p:cNvSpPr/>
          <p:nvPr/>
        </p:nvSpPr>
        <p:spPr>
          <a:xfrm>
            <a:off x="6728776" y="4270187"/>
            <a:ext cx="548596" cy="1113900"/>
          </a:xfrm>
          <a:custGeom>
            <a:rect b="b" l="l" r="r" t="t"/>
            <a:pathLst>
              <a:path extrusionOk="0" h="1989107" w="979635">
                <a:moveTo>
                  <a:pt x="0" y="0"/>
                </a:moveTo>
                <a:lnTo>
                  <a:pt x="979635" y="0"/>
                </a:lnTo>
                <a:lnTo>
                  <a:pt x="979635" y="1989107"/>
                </a:lnTo>
                <a:lnTo>
                  <a:pt x="0" y="1989107"/>
                </a:lnTo>
                <a:lnTo>
                  <a:pt x="0" y="0"/>
                </a:lnTo>
                <a:close/>
              </a:path>
            </a:pathLst>
          </a:custGeom>
          <a:blipFill rotWithShape="1">
            <a:blip r:embed="rId6">
              <a:alphaModFix/>
            </a:blip>
            <a:stretch>
              <a:fillRect b="0" l="0" r="0" t="0"/>
            </a:stretch>
          </a:blipFill>
          <a:ln>
            <a:noFill/>
          </a:ln>
        </p:spPr>
      </p:sp>
      <p:sp>
        <p:nvSpPr>
          <p:cNvPr id="75" name="Google Shape;75;p10"/>
          <p:cNvSpPr/>
          <p:nvPr/>
        </p:nvSpPr>
        <p:spPr>
          <a:xfrm>
            <a:off x="5073076" y="-472950"/>
            <a:ext cx="2400744" cy="1539477"/>
          </a:xfrm>
          <a:custGeom>
            <a:rect b="b" l="l" r="r" t="t"/>
            <a:pathLst>
              <a:path extrusionOk="0" h="1816492" w="2832736">
                <a:moveTo>
                  <a:pt x="0" y="0"/>
                </a:moveTo>
                <a:lnTo>
                  <a:pt x="2832736" y="0"/>
                </a:lnTo>
                <a:lnTo>
                  <a:pt x="2832736" y="1816492"/>
                </a:lnTo>
                <a:lnTo>
                  <a:pt x="0" y="1816492"/>
                </a:lnTo>
                <a:lnTo>
                  <a:pt x="0" y="0"/>
                </a:lnTo>
                <a:close/>
              </a:path>
            </a:pathLst>
          </a:custGeom>
          <a:blipFill rotWithShape="1">
            <a:blip r:embed="rId7">
              <a:alphaModFix/>
            </a:blip>
            <a:stretch>
              <a:fillRect b="0" l="0" r="0" t="0"/>
            </a:stretch>
          </a:blipFill>
          <a:ln>
            <a:noFill/>
          </a:ln>
        </p:spPr>
      </p:sp>
      <p:sp>
        <p:nvSpPr>
          <p:cNvPr id="76" name="Google Shape;76;p10"/>
          <p:cNvSpPr/>
          <p:nvPr/>
        </p:nvSpPr>
        <p:spPr>
          <a:xfrm>
            <a:off x="1220802" y="99250"/>
            <a:ext cx="2540059" cy="1324006"/>
          </a:xfrm>
          <a:custGeom>
            <a:rect b="b" l="l" r="r" t="t"/>
            <a:pathLst>
              <a:path extrusionOk="0" h="1479336" w="2838055">
                <a:moveTo>
                  <a:pt x="0" y="0"/>
                </a:moveTo>
                <a:lnTo>
                  <a:pt x="2838055" y="0"/>
                </a:lnTo>
                <a:lnTo>
                  <a:pt x="2838055" y="1479336"/>
                </a:lnTo>
                <a:lnTo>
                  <a:pt x="0" y="1479336"/>
                </a:lnTo>
                <a:lnTo>
                  <a:pt x="0" y="0"/>
                </a:lnTo>
                <a:close/>
              </a:path>
            </a:pathLst>
          </a:custGeom>
          <a:blipFill rotWithShape="1">
            <a:blip r:embed="rId8">
              <a:alphaModFix/>
            </a:blip>
            <a:stretch>
              <a:fillRect b="0" l="0" r="0" t="0"/>
            </a:stretch>
          </a:blipFill>
          <a:ln>
            <a:noFill/>
          </a:ln>
        </p:spPr>
      </p:sp>
      <p:sp>
        <p:nvSpPr>
          <p:cNvPr id="77" name="Google Shape;77;p10"/>
          <p:cNvSpPr/>
          <p:nvPr/>
        </p:nvSpPr>
        <p:spPr>
          <a:xfrm>
            <a:off x="-709901" y="874068"/>
            <a:ext cx="2081111" cy="1225254"/>
          </a:xfrm>
          <a:custGeom>
            <a:rect b="b" l="l" r="r" t="t"/>
            <a:pathLst>
              <a:path extrusionOk="0" h="1424714" w="2419897">
                <a:moveTo>
                  <a:pt x="0" y="0"/>
                </a:moveTo>
                <a:lnTo>
                  <a:pt x="2419896" y="0"/>
                </a:lnTo>
                <a:lnTo>
                  <a:pt x="2419896" y="1424714"/>
                </a:lnTo>
                <a:lnTo>
                  <a:pt x="0" y="1424714"/>
                </a:lnTo>
                <a:lnTo>
                  <a:pt x="0" y="0"/>
                </a:lnTo>
                <a:close/>
              </a:path>
            </a:pathLst>
          </a:custGeom>
          <a:blipFill rotWithShape="1">
            <a:blip r:embed="rId9">
              <a:alphaModFix/>
            </a:blip>
            <a:stretch>
              <a:fillRect b="0" l="0" r="0" t="0"/>
            </a:stretch>
          </a:blipFill>
          <a:ln>
            <a:noFill/>
          </a:ln>
        </p:spPr>
      </p:sp>
      <p:sp>
        <p:nvSpPr>
          <p:cNvPr id="78" name="Google Shape;78;p10"/>
          <p:cNvSpPr/>
          <p:nvPr/>
        </p:nvSpPr>
        <p:spPr>
          <a:xfrm>
            <a:off x="7983276" y="1224842"/>
            <a:ext cx="1527048" cy="700533"/>
          </a:xfrm>
          <a:custGeom>
            <a:rect b="b" l="l" r="r" t="t"/>
            <a:pathLst>
              <a:path extrusionOk="0" h="1677924" w="3657600">
                <a:moveTo>
                  <a:pt x="0" y="0"/>
                </a:moveTo>
                <a:lnTo>
                  <a:pt x="3657600" y="0"/>
                </a:lnTo>
                <a:lnTo>
                  <a:pt x="3657600" y="1677924"/>
                </a:lnTo>
                <a:lnTo>
                  <a:pt x="0" y="1677924"/>
                </a:lnTo>
                <a:lnTo>
                  <a:pt x="0" y="0"/>
                </a:lnTo>
                <a:close/>
              </a:path>
            </a:pathLst>
          </a:custGeom>
          <a:blipFill rotWithShape="1">
            <a:blip r:embed="rId10">
              <a:alphaModFix/>
            </a:blip>
            <a:stretch>
              <a:fillRect b="0" l="0" r="0" t="0"/>
            </a:stretch>
          </a:blipFill>
          <a:ln>
            <a:noFill/>
          </a:ln>
        </p:spPr>
      </p:sp>
      <p:sp>
        <p:nvSpPr>
          <p:cNvPr id="79" name="Google Shape;79;p10"/>
          <p:cNvSpPr/>
          <p:nvPr/>
        </p:nvSpPr>
        <p:spPr>
          <a:xfrm flipH="1">
            <a:off x="7613128" y="4099046"/>
            <a:ext cx="859320" cy="959574"/>
          </a:xfrm>
          <a:custGeom>
            <a:rect b="b" l="l" r="r" t="t"/>
            <a:pathLst>
              <a:path extrusionOk="0" h="2144300" w="1920268">
                <a:moveTo>
                  <a:pt x="0" y="0"/>
                </a:moveTo>
                <a:lnTo>
                  <a:pt x="1920269" y="0"/>
                </a:lnTo>
                <a:lnTo>
                  <a:pt x="1920269" y="2144300"/>
                </a:lnTo>
                <a:lnTo>
                  <a:pt x="0" y="2144300"/>
                </a:lnTo>
                <a:lnTo>
                  <a:pt x="0" y="0"/>
                </a:lnTo>
                <a:close/>
              </a:path>
            </a:pathLst>
          </a:custGeom>
          <a:blipFill rotWithShape="1">
            <a:blip r:embed="rId3">
              <a:alphaModFix/>
            </a:blip>
            <a:stretch>
              <a:fillRect b="0" l="0" r="0" t="0"/>
            </a:stretch>
          </a:blipFill>
          <a:ln>
            <a:noFill/>
          </a:ln>
        </p:spPr>
      </p:sp>
      <p:grpSp>
        <p:nvGrpSpPr>
          <p:cNvPr id="80" name="Google Shape;80;p10"/>
          <p:cNvGrpSpPr/>
          <p:nvPr/>
        </p:nvGrpSpPr>
        <p:grpSpPr>
          <a:xfrm>
            <a:off x="-322019" y="-86899"/>
            <a:ext cx="9788038" cy="960972"/>
            <a:chOff x="-54250" y="1"/>
            <a:chExt cx="9788038" cy="960972"/>
          </a:xfrm>
        </p:grpSpPr>
        <p:sp>
          <p:nvSpPr>
            <p:cNvPr id="81" name="Google Shape;81;p10"/>
            <p:cNvSpPr/>
            <p:nvPr/>
          </p:nvSpPr>
          <p:spPr>
            <a:xfrm>
              <a:off x="-54250" y="1"/>
              <a:ext cx="2493088" cy="960972"/>
            </a:xfrm>
            <a:custGeom>
              <a:rect b="b" l="l" r="r" t="t"/>
              <a:pathLst>
                <a:path extrusionOk="0" h="1316400" w="3415189">
                  <a:moveTo>
                    <a:pt x="0" y="0"/>
                  </a:moveTo>
                  <a:lnTo>
                    <a:pt x="3415189" y="0"/>
                  </a:lnTo>
                  <a:lnTo>
                    <a:pt x="3415189" y="1316400"/>
                  </a:lnTo>
                  <a:lnTo>
                    <a:pt x="0" y="1316400"/>
                  </a:lnTo>
                  <a:lnTo>
                    <a:pt x="0" y="0"/>
                  </a:lnTo>
                  <a:close/>
                </a:path>
              </a:pathLst>
            </a:custGeom>
            <a:blipFill rotWithShape="1">
              <a:blip r:embed="rId11">
                <a:alphaModFix/>
              </a:blip>
              <a:stretch>
                <a:fillRect b="0" l="0" r="0" t="0"/>
              </a:stretch>
            </a:blipFill>
            <a:ln>
              <a:noFill/>
            </a:ln>
          </p:spPr>
        </p:sp>
        <p:sp>
          <p:nvSpPr>
            <p:cNvPr id="82" name="Google Shape;82;p10"/>
            <p:cNvSpPr/>
            <p:nvPr/>
          </p:nvSpPr>
          <p:spPr>
            <a:xfrm>
              <a:off x="2377400" y="1"/>
              <a:ext cx="2493088" cy="960972"/>
            </a:xfrm>
            <a:custGeom>
              <a:rect b="b" l="l" r="r" t="t"/>
              <a:pathLst>
                <a:path extrusionOk="0" h="1316400" w="3415189">
                  <a:moveTo>
                    <a:pt x="0" y="0"/>
                  </a:moveTo>
                  <a:lnTo>
                    <a:pt x="3415189" y="0"/>
                  </a:lnTo>
                  <a:lnTo>
                    <a:pt x="3415189" y="1316400"/>
                  </a:lnTo>
                  <a:lnTo>
                    <a:pt x="0" y="1316400"/>
                  </a:lnTo>
                  <a:lnTo>
                    <a:pt x="0" y="0"/>
                  </a:lnTo>
                  <a:close/>
                </a:path>
              </a:pathLst>
            </a:custGeom>
            <a:blipFill rotWithShape="1">
              <a:blip r:embed="rId11">
                <a:alphaModFix/>
              </a:blip>
              <a:stretch>
                <a:fillRect b="0" l="0" r="0" t="0"/>
              </a:stretch>
            </a:blipFill>
            <a:ln>
              <a:noFill/>
            </a:ln>
          </p:spPr>
        </p:sp>
        <p:sp>
          <p:nvSpPr>
            <p:cNvPr id="83" name="Google Shape;83;p10"/>
            <p:cNvSpPr/>
            <p:nvPr/>
          </p:nvSpPr>
          <p:spPr>
            <a:xfrm>
              <a:off x="4809050" y="1"/>
              <a:ext cx="2493088" cy="960972"/>
            </a:xfrm>
            <a:custGeom>
              <a:rect b="b" l="l" r="r" t="t"/>
              <a:pathLst>
                <a:path extrusionOk="0" h="1316400" w="3415189">
                  <a:moveTo>
                    <a:pt x="0" y="0"/>
                  </a:moveTo>
                  <a:lnTo>
                    <a:pt x="3415189" y="0"/>
                  </a:lnTo>
                  <a:lnTo>
                    <a:pt x="3415189" y="1316400"/>
                  </a:lnTo>
                  <a:lnTo>
                    <a:pt x="0" y="1316400"/>
                  </a:lnTo>
                  <a:lnTo>
                    <a:pt x="0" y="0"/>
                  </a:lnTo>
                  <a:close/>
                </a:path>
              </a:pathLst>
            </a:custGeom>
            <a:blipFill rotWithShape="1">
              <a:blip r:embed="rId11">
                <a:alphaModFix/>
              </a:blip>
              <a:stretch>
                <a:fillRect b="0" l="0" r="0" t="0"/>
              </a:stretch>
            </a:blipFill>
            <a:ln>
              <a:noFill/>
            </a:ln>
          </p:spPr>
        </p:sp>
        <p:sp>
          <p:nvSpPr>
            <p:cNvPr id="84" name="Google Shape;84;p10"/>
            <p:cNvSpPr/>
            <p:nvPr/>
          </p:nvSpPr>
          <p:spPr>
            <a:xfrm>
              <a:off x="7240700" y="1"/>
              <a:ext cx="2493088" cy="960972"/>
            </a:xfrm>
            <a:custGeom>
              <a:rect b="b" l="l" r="r" t="t"/>
              <a:pathLst>
                <a:path extrusionOk="0" h="1316400" w="3415189">
                  <a:moveTo>
                    <a:pt x="0" y="0"/>
                  </a:moveTo>
                  <a:lnTo>
                    <a:pt x="3415189" y="0"/>
                  </a:lnTo>
                  <a:lnTo>
                    <a:pt x="3415189" y="1316400"/>
                  </a:lnTo>
                  <a:lnTo>
                    <a:pt x="0" y="1316400"/>
                  </a:lnTo>
                  <a:lnTo>
                    <a:pt x="0" y="0"/>
                  </a:lnTo>
                  <a:close/>
                </a:path>
              </a:pathLst>
            </a:custGeom>
            <a:blipFill rotWithShape="1">
              <a:blip r:embed="rId11">
                <a:alphaModFix/>
              </a:blip>
              <a:stretch>
                <a:fillRect b="0" l="0" r="0" t="0"/>
              </a:stretch>
            </a:blipFill>
            <a:ln>
              <a:noFill/>
            </a:ln>
          </p:spPr>
        </p:sp>
      </p:grpSp>
      <p:sp>
        <p:nvSpPr>
          <p:cNvPr id="85" name="Google Shape;85;p10"/>
          <p:cNvSpPr/>
          <p:nvPr/>
        </p:nvSpPr>
        <p:spPr>
          <a:xfrm rot="-8925372">
            <a:off x="1818383" y="1077854"/>
            <a:ext cx="717719" cy="839437"/>
          </a:xfrm>
          <a:custGeom>
            <a:rect b="b" l="l" r="r" t="t"/>
            <a:pathLst>
              <a:path extrusionOk="0" h="1913846" w="1636338">
                <a:moveTo>
                  <a:pt x="0" y="0"/>
                </a:moveTo>
                <a:lnTo>
                  <a:pt x="1636338" y="0"/>
                </a:lnTo>
                <a:lnTo>
                  <a:pt x="1636338" y="1913845"/>
                </a:lnTo>
                <a:lnTo>
                  <a:pt x="0" y="1913845"/>
                </a:lnTo>
                <a:lnTo>
                  <a:pt x="0" y="0"/>
                </a:lnTo>
                <a:close/>
              </a:path>
            </a:pathLst>
          </a:custGeom>
          <a:blipFill rotWithShape="1">
            <a:blip r:embed="rId12">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ytone One"/>
              <a:buChar char="●"/>
              <a:defRPr sz="1800">
                <a:solidFill>
                  <a:schemeClr val="dk2"/>
                </a:solidFill>
                <a:latin typeface="Paytone One"/>
                <a:ea typeface="Paytone One"/>
                <a:cs typeface="Paytone One"/>
                <a:sym typeface="Paytone One"/>
              </a:defRPr>
            </a:lvl1pPr>
            <a:lvl2pPr indent="-317500" lvl="1" marL="9144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2pPr>
            <a:lvl3pPr indent="-317500" lvl="2" marL="13716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3pPr>
            <a:lvl4pPr indent="-317500" lvl="3" marL="18288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4pPr>
            <a:lvl5pPr indent="-317500" lvl="4" marL="22860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5pPr>
            <a:lvl6pPr indent="-317500" lvl="5" marL="27432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6pPr>
            <a:lvl7pPr indent="-317500" lvl="6" marL="32004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7pPr>
            <a:lvl8pPr indent="-317500" lvl="7" marL="36576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8pPr>
            <a:lvl9pPr indent="-317500" lvl="8" marL="4114800">
              <a:lnSpc>
                <a:spcPct val="115000"/>
              </a:lnSpc>
              <a:spcBef>
                <a:spcPts val="0"/>
              </a:spcBef>
              <a:spcAft>
                <a:spcPts val="0"/>
              </a:spcAft>
              <a:buClr>
                <a:schemeClr val="dk2"/>
              </a:buClr>
              <a:buSzPts val="1400"/>
              <a:buFont typeface="Arimo"/>
              <a:buChar char="■"/>
              <a:defRPr>
                <a:solidFill>
                  <a:schemeClr val="dk2"/>
                </a:solidFill>
                <a:latin typeface="Arimo"/>
                <a:ea typeface="Arimo"/>
                <a:cs typeface="Arimo"/>
                <a:sym typeface="Arim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8" name="Google Shape;88;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9" name="Google Shape;89;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0" name="Google Shape;90;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1" name="Google Shape;91;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7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6.png"/><Relationship Id="rId5"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16.png"/><Relationship Id="rId5"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72.png"/><Relationship Id="rId4" Type="http://schemas.openxmlformats.org/officeDocument/2006/relationships/image" Target="../media/image66.png"/><Relationship Id="rId5" Type="http://schemas.openxmlformats.org/officeDocument/2006/relationships/image" Target="../media/image47.png"/><Relationship Id="rId6"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2.png"/><Relationship Id="rId9" Type="http://schemas.openxmlformats.org/officeDocument/2006/relationships/image" Target="../media/image18.png"/><Relationship Id="rId5" Type="http://schemas.openxmlformats.org/officeDocument/2006/relationships/image" Target="../media/image65.png"/><Relationship Id="rId6" Type="http://schemas.openxmlformats.org/officeDocument/2006/relationships/image" Target="../media/image75.png"/><Relationship Id="rId7" Type="http://schemas.openxmlformats.org/officeDocument/2006/relationships/image" Target="../media/image63.png"/><Relationship Id="rId8"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71.png"/><Relationship Id="rId6" Type="http://schemas.openxmlformats.org/officeDocument/2006/relationships/image" Target="../media/image69.png"/><Relationship Id="rId7"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png"/><Relationship Id="rId11" Type="http://schemas.openxmlformats.org/officeDocument/2006/relationships/image" Target="../media/image78.png"/><Relationship Id="rId10" Type="http://schemas.openxmlformats.org/officeDocument/2006/relationships/image" Target="../media/image76.png"/><Relationship Id="rId9" Type="http://schemas.openxmlformats.org/officeDocument/2006/relationships/image" Target="../media/image74.png"/><Relationship Id="rId5" Type="http://schemas.openxmlformats.org/officeDocument/2006/relationships/hyperlink" Target="https://www.schools.nyc.gov/docs/default-source/default-document-library/student-and-parent-complaint-reporting-form" TargetMode="External"/><Relationship Id="rId6" Type="http://schemas.openxmlformats.org/officeDocument/2006/relationships/hyperlink" Target="https://www.schools.nyc.gov/docs/default-source/default-document-library/student-and-parent-complaint-reporting-form" TargetMode="External"/><Relationship Id="rId7" Type="http://schemas.openxmlformats.org/officeDocument/2006/relationships/hyperlink" Target="mailto:Respectforall@schools.nyc.gov" TargetMode="External"/><Relationship Id="rId8" Type="http://schemas.openxmlformats.org/officeDocument/2006/relationships/hyperlink" Target="mailto:Title_IX_Inquiries@schools.nyc.go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hyperlink" Target="https://www.schools.nyc.gov/docs/default-source/default-document-library/student-to-student-discrimination-sexual-and-other-harassment-intimidation-bullying-faq" TargetMode="External"/><Relationship Id="rId7" Type="http://schemas.openxmlformats.org/officeDocument/2006/relationships/hyperlink" Target="https://www.schools.nyc.gov/docs/default-source/default-document-library/student-to-student-discrimination-sexual-and-other-harassment-intimidation-bullying-fa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4.png"/><Relationship Id="rId11" Type="http://schemas.openxmlformats.org/officeDocument/2006/relationships/image" Target="../media/image46.png"/><Relationship Id="rId10" Type="http://schemas.openxmlformats.org/officeDocument/2006/relationships/image" Target="../media/image35.png"/><Relationship Id="rId9"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45.png"/><Relationship Id="rId5" Type="http://schemas.openxmlformats.org/officeDocument/2006/relationships/image" Target="../media/image7.png"/><Relationship Id="rId6" Type="http://schemas.openxmlformats.org/officeDocument/2006/relationships/image" Target="../media/image24.png"/><Relationship Id="rId7" Type="http://schemas.openxmlformats.org/officeDocument/2006/relationships/image" Target="../media/image41.png"/><Relationship Id="rId8"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31.png"/><Relationship Id="rId7" Type="http://schemas.openxmlformats.org/officeDocument/2006/relationships/image" Target="../media/image54.png"/><Relationship Id="rId8"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48.png"/><Relationship Id="rId6"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51.png"/><Relationship Id="rId5" Type="http://schemas.openxmlformats.org/officeDocument/2006/relationships/image" Target="../media/image8.png"/><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59.png"/><Relationship Id="rId5" Type="http://schemas.openxmlformats.org/officeDocument/2006/relationships/image" Target="../media/image8.png"/><Relationship Id="rId6" Type="http://schemas.openxmlformats.org/officeDocument/2006/relationships/image" Target="../media/image64.png"/><Relationship Id="rId7" Type="http://schemas.openxmlformats.org/officeDocument/2006/relationships/image" Target="../media/image57.png"/><Relationship Id="rId8"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16.png"/><Relationship Id="rId5" Type="http://schemas.openxmlformats.org/officeDocument/2006/relationships/image" Target="../media/image60.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164" name="Shape 164"/>
        <p:cNvGrpSpPr/>
        <p:nvPr/>
      </p:nvGrpSpPr>
      <p:grpSpPr>
        <a:xfrm>
          <a:off x="0" y="0"/>
          <a:ext cx="0" cy="0"/>
          <a:chOff x="0" y="0"/>
          <a:chExt cx="0" cy="0"/>
        </a:xfrm>
      </p:grpSpPr>
      <p:sp>
        <p:nvSpPr>
          <p:cNvPr id="165" name="Google Shape;165;p23"/>
          <p:cNvSpPr/>
          <p:nvPr/>
        </p:nvSpPr>
        <p:spPr>
          <a:xfrm>
            <a:off x="6978301" y="2475531"/>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3">
              <a:alphaModFix amt="58999"/>
            </a:blip>
            <a:stretch>
              <a:fillRect b="0" l="0" r="0" t="0"/>
            </a:stretch>
          </a:blipFill>
          <a:ln>
            <a:noFill/>
          </a:ln>
        </p:spPr>
      </p:sp>
      <p:sp>
        <p:nvSpPr>
          <p:cNvPr id="166" name="Google Shape;166;p23"/>
          <p:cNvSpPr/>
          <p:nvPr/>
        </p:nvSpPr>
        <p:spPr>
          <a:xfrm rot="10178638">
            <a:off x="-1508697" y="-636408"/>
            <a:ext cx="5669263" cy="2619525"/>
          </a:xfrm>
          <a:custGeom>
            <a:rect b="b" l="l" r="r" t="t"/>
            <a:pathLst>
              <a:path extrusionOk="0" h="5232187" w="11323674">
                <a:moveTo>
                  <a:pt x="0" y="0"/>
                </a:moveTo>
                <a:lnTo>
                  <a:pt x="11323674" y="0"/>
                </a:lnTo>
                <a:lnTo>
                  <a:pt x="11323674" y="5232187"/>
                </a:lnTo>
                <a:lnTo>
                  <a:pt x="0" y="5232187"/>
                </a:lnTo>
                <a:lnTo>
                  <a:pt x="0" y="0"/>
                </a:lnTo>
                <a:close/>
              </a:path>
            </a:pathLst>
          </a:custGeom>
          <a:blipFill rotWithShape="1">
            <a:blip r:embed="rId4">
              <a:alphaModFix amt="67000"/>
            </a:blip>
            <a:stretch>
              <a:fillRect b="0" l="0" r="0" t="0"/>
            </a:stretch>
          </a:blipFill>
          <a:ln>
            <a:noFill/>
          </a:ln>
        </p:spPr>
      </p:sp>
      <p:sp>
        <p:nvSpPr>
          <p:cNvPr id="167" name="Google Shape;167;p23"/>
          <p:cNvSpPr txBox="1"/>
          <p:nvPr/>
        </p:nvSpPr>
        <p:spPr>
          <a:xfrm>
            <a:off x="191990" y="3925350"/>
            <a:ext cx="7115100" cy="1104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 sz="2500">
                <a:solidFill>
                  <a:schemeClr val="dk2"/>
                </a:solidFill>
                <a:latin typeface="Happy Monkey"/>
                <a:ea typeface="Happy Monkey"/>
                <a:cs typeface="Happy Monkey"/>
                <a:sym typeface="Happy Monkey"/>
              </a:rPr>
              <a:t>A presentation for K-5 students</a:t>
            </a:r>
            <a:endParaRPr b="1" sz="2500">
              <a:solidFill>
                <a:schemeClr val="dk2"/>
              </a:solidFill>
              <a:latin typeface="Happy Monkey"/>
              <a:ea typeface="Happy Monkey"/>
              <a:cs typeface="Happy Monkey"/>
              <a:sym typeface="Happy Monkey"/>
            </a:endParaRPr>
          </a:p>
          <a:p>
            <a:pPr indent="0" lvl="0" marL="0" rtl="0" algn="l">
              <a:lnSpc>
                <a:spcPct val="115000"/>
              </a:lnSpc>
              <a:spcBef>
                <a:spcPts val="0"/>
              </a:spcBef>
              <a:spcAft>
                <a:spcPts val="0"/>
              </a:spcAft>
              <a:buClr>
                <a:schemeClr val="dk1"/>
              </a:buClr>
              <a:buSzPts val="1100"/>
              <a:buFont typeface="Arial"/>
              <a:buNone/>
            </a:pPr>
            <a:r>
              <a:rPr i="1" lang="en" sz="2000">
                <a:solidFill>
                  <a:schemeClr val="dk2"/>
                </a:solidFill>
                <a:latin typeface="Happy Monkey"/>
                <a:ea typeface="Happy Monkey"/>
                <a:cs typeface="Happy Monkey"/>
                <a:sym typeface="Happy Monkey"/>
              </a:rPr>
              <a:t>Office of Safety and Youth Development</a:t>
            </a:r>
            <a:endParaRPr i="1" sz="2000">
              <a:solidFill>
                <a:schemeClr val="dk2"/>
              </a:solidFill>
              <a:latin typeface="Happy Monkey"/>
              <a:ea typeface="Happy Monkey"/>
              <a:cs typeface="Happy Monkey"/>
              <a:sym typeface="Happy Monkey"/>
            </a:endParaRPr>
          </a:p>
          <a:p>
            <a:pPr indent="0" lvl="0" marL="0" rtl="0" algn="l">
              <a:lnSpc>
                <a:spcPct val="115000"/>
              </a:lnSpc>
              <a:spcBef>
                <a:spcPts val="0"/>
              </a:spcBef>
              <a:spcAft>
                <a:spcPts val="0"/>
              </a:spcAft>
              <a:buSzPts val="1100"/>
              <a:buNone/>
            </a:pPr>
            <a:r>
              <a:rPr i="1" lang="en" sz="2000">
                <a:solidFill>
                  <a:schemeClr val="dk2"/>
                </a:solidFill>
                <a:latin typeface="Happy Monkey"/>
                <a:ea typeface="Happy Monkey"/>
                <a:cs typeface="Happy Monkey"/>
                <a:sym typeface="Happy Monkey"/>
              </a:rPr>
              <a:t>School year 2023-2024</a:t>
            </a:r>
            <a:endParaRPr sz="4400">
              <a:solidFill>
                <a:schemeClr val="dk2"/>
              </a:solidFill>
              <a:latin typeface="Happy Monkey"/>
              <a:ea typeface="Happy Monkey"/>
              <a:cs typeface="Happy Monkey"/>
              <a:sym typeface="Happy Monkey"/>
            </a:endParaRPr>
          </a:p>
        </p:txBody>
      </p:sp>
      <p:sp>
        <p:nvSpPr>
          <p:cNvPr id="168" name="Google Shape;168;p23"/>
          <p:cNvSpPr txBox="1"/>
          <p:nvPr/>
        </p:nvSpPr>
        <p:spPr>
          <a:xfrm>
            <a:off x="342650" y="334675"/>
            <a:ext cx="8350500" cy="67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F9933"/>
                </a:solidFill>
                <a:latin typeface="Life Savers"/>
                <a:ea typeface="Life Savers"/>
                <a:cs typeface="Life Savers"/>
                <a:sym typeface="Life Savers"/>
              </a:rPr>
              <a:t>All About Sexual Harassment</a:t>
            </a:r>
            <a:endParaRPr b="1">
              <a:latin typeface="Life Savers"/>
              <a:ea typeface="Life Savers"/>
              <a:cs typeface="Life Savers"/>
              <a:sym typeface="Life Savers"/>
            </a:endParaRPr>
          </a:p>
        </p:txBody>
      </p:sp>
      <p:pic>
        <p:nvPicPr>
          <p:cNvPr id="169" name="Google Shape;169;p23"/>
          <p:cNvPicPr preferRelativeResize="0"/>
          <p:nvPr/>
        </p:nvPicPr>
        <p:blipFill>
          <a:blip r:embed="rId5">
            <a:alphaModFix/>
          </a:blip>
          <a:stretch>
            <a:fillRect/>
          </a:stretch>
        </p:blipFill>
        <p:spPr>
          <a:xfrm>
            <a:off x="2788237" y="1233950"/>
            <a:ext cx="3567524" cy="2469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84" name="Shape 284"/>
        <p:cNvGrpSpPr/>
        <p:nvPr/>
      </p:nvGrpSpPr>
      <p:grpSpPr>
        <a:xfrm>
          <a:off x="0" y="0"/>
          <a:ext cx="0" cy="0"/>
          <a:chOff x="0" y="0"/>
          <a:chExt cx="0" cy="0"/>
        </a:xfrm>
      </p:grpSpPr>
      <p:sp>
        <p:nvSpPr>
          <p:cNvPr id="285" name="Google Shape;285;p32"/>
          <p:cNvSpPr/>
          <p:nvPr/>
        </p:nvSpPr>
        <p:spPr>
          <a:xfrm>
            <a:off x="6532997" y="3179837"/>
            <a:ext cx="3494523" cy="20574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3">
              <a:alphaModFix/>
            </a:blip>
            <a:stretch>
              <a:fillRect b="0" l="0" r="0" t="0"/>
            </a:stretch>
          </a:blipFill>
          <a:ln>
            <a:noFill/>
          </a:ln>
        </p:spPr>
      </p:sp>
      <p:sp>
        <p:nvSpPr>
          <p:cNvPr id="286" name="Google Shape;286;p32"/>
          <p:cNvSpPr/>
          <p:nvPr/>
        </p:nvSpPr>
        <p:spPr>
          <a:xfrm>
            <a:off x="-531927" y="0"/>
            <a:ext cx="3657600" cy="1677924"/>
          </a:xfrm>
          <a:custGeom>
            <a:rect b="b" l="l" r="r" t="t"/>
            <a:pathLst>
              <a:path extrusionOk="0" h="3355848" w="7315200">
                <a:moveTo>
                  <a:pt x="0" y="0"/>
                </a:moveTo>
                <a:lnTo>
                  <a:pt x="7315200" y="0"/>
                </a:lnTo>
                <a:lnTo>
                  <a:pt x="7315200" y="3355848"/>
                </a:lnTo>
                <a:lnTo>
                  <a:pt x="0" y="3355848"/>
                </a:lnTo>
                <a:lnTo>
                  <a:pt x="0" y="0"/>
                </a:lnTo>
                <a:close/>
              </a:path>
            </a:pathLst>
          </a:custGeom>
          <a:blipFill rotWithShape="1">
            <a:blip r:embed="rId4">
              <a:alphaModFix/>
            </a:blip>
            <a:stretch>
              <a:fillRect b="0" l="0" r="0" t="0"/>
            </a:stretch>
          </a:blipFill>
          <a:ln>
            <a:noFill/>
          </a:ln>
        </p:spPr>
      </p:sp>
      <p:sp>
        <p:nvSpPr>
          <p:cNvPr id="287" name="Google Shape;287;p32"/>
          <p:cNvSpPr txBox="1"/>
          <p:nvPr/>
        </p:nvSpPr>
        <p:spPr>
          <a:xfrm>
            <a:off x="1088248" y="64365"/>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Word</a:t>
            </a:r>
            <a:r>
              <a:rPr b="1" lang="en" sz="4500">
                <a:solidFill>
                  <a:srgbClr val="F86D46"/>
                </a:solidFill>
                <a:latin typeface="Life Savers"/>
                <a:ea typeface="Life Savers"/>
                <a:cs typeface="Life Savers"/>
                <a:sym typeface="Life Savers"/>
              </a:rPr>
              <a:t> Boundary Circle   </a:t>
            </a:r>
            <a:endParaRPr b="1" sz="700">
              <a:latin typeface="Life Savers"/>
              <a:ea typeface="Life Savers"/>
              <a:cs typeface="Life Savers"/>
              <a:sym typeface="Life Savers"/>
            </a:endParaRPr>
          </a:p>
        </p:txBody>
      </p:sp>
      <p:pic>
        <p:nvPicPr>
          <p:cNvPr id="288" name="Google Shape;288;p32"/>
          <p:cNvPicPr preferRelativeResize="0"/>
          <p:nvPr/>
        </p:nvPicPr>
        <p:blipFill>
          <a:blip r:embed="rId5">
            <a:alphaModFix/>
          </a:blip>
          <a:stretch>
            <a:fillRect/>
          </a:stretch>
        </p:blipFill>
        <p:spPr>
          <a:xfrm>
            <a:off x="2580694" y="867666"/>
            <a:ext cx="4512309" cy="40816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92" name="Shape 292"/>
        <p:cNvGrpSpPr/>
        <p:nvPr/>
      </p:nvGrpSpPr>
      <p:grpSpPr>
        <a:xfrm>
          <a:off x="0" y="0"/>
          <a:ext cx="0" cy="0"/>
          <a:chOff x="0" y="0"/>
          <a:chExt cx="0" cy="0"/>
        </a:xfrm>
      </p:grpSpPr>
      <p:sp>
        <p:nvSpPr>
          <p:cNvPr id="293" name="Google Shape;293;p33"/>
          <p:cNvSpPr/>
          <p:nvPr/>
        </p:nvSpPr>
        <p:spPr>
          <a:xfrm>
            <a:off x="389921" y="3757212"/>
            <a:ext cx="3494523" cy="20574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3">
              <a:alphaModFix/>
            </a:blip>
            <a:stretch>
              <a:fillRect b="0" l="0" r="0" t="0"/>
            </a:stretch>
          </a:blipFill>
          <a:ln>
            <a:noFill/>
          </a:ln>
        </p:spPr>
      </p:sp>
      <p:sp>
        <p:nvSpPr>
          <p:cNvPr id="294" name="Google Shape;294;p33"/>
          <p:cNvSpPr/>
          <p:nvPr/>
        </p:nvSpPr>
        <p:spPr>
          <a:xfrm>
            <a:off x="-531927" y="0"/>
            <a:ext cx="3657600" cy="1677924"/>
          </a:xfrm>
          <a:custGeom>
            <a:rect b="b" l="l" r="r" t="t"/>
            <a:pathLst>
              <a:path extrusionOk="0" h="3355848" w="7315200">
                <a:moveTo>
                  <a:pt x="0" y="0"/>
                </a:moveTo>
                <a:lnTo>
                  <a:pt x="7315200" y="0"/>
                </a:lnTo>
                <a:lnTo>
                  <a:pt x="7315200" y="3355848"/>
                </a:lnTo>
                <a:lnTo>
                  <a:pt x="0" y="3355848"/>
                </a:lnTo>
                <a:lnTo>
                  <a:pt x="0" y="0"/>
                </a:lnTo>
                <a:close/>
              </a:path>
            </a:pathLst>
          </a:custGeom>
          <a:blipFill rotWithShape="1">
            <a:blip r:embed="rId4">
              <a:alphaModFix/>
            </a:blip>
            <a:stretch>
              <a:fillRect b="0" l="0" r="0" t="0"/>
            </a:stretch>
          </a:blipFill>
          <a:ln>
            <a:noFill/>
          </a:ln>
        </p:spPr>
      </p:sp>
      <p:sp>
        <p:nvSpPr>
          <p:cNvPr id="295" name="Google Shape;295;p33"/>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Respectful Words</a:t>
            </a:r>
            <a:endParaRPr b="1" sz="700">
              <a:latin typeface="Life Savers"/>
              <a:ea typeface="Life Savers"/>
              <a:cs typeface="Life Savers"/>
              <a:sym typeface="Life Savers"/>
            </a:endParaRPr>
          </a:p>
        </p:txBody>
      </p:sp>
      <p:pic>
        <p:nvPicPr>
          <p:cNvPr id="296" name="Google Shape;296;p33"/>
          <p:cNvPicPr preferRelativeResize="0"/>
          <p:nvPr/>
        </p:nvPicPr>
        <p:blipFill>
          <a:blip r:embed="rId5">
            <a:alphaModFix/>
          </a:blip>
          <a:stretch>
            <a:fillRect/>
          </a:stretch>
        </p:blipFill>
        <p:spPr>
          <a:xfrm>
            <a:off x="1311278" y="692704"/>
            <a:ext cx="6967500" cy="42205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00" name="Shape 300"/>
        <p:cNvGrpSpPr/>
        <p:nvPr/>
      </p:nvGrpSpPr>
      <p:grpSpPr>
        <a:xfrm>
          <a:off x="0" y="0"/>
          <a:ext cx="0" cy="0"/>
          <a:chOff x="0" y="0"/>
          <a:chExt cx="0" cy="0"/>
        </a:xfrm>
      </p:grpSpPr>
      <p:sp>
        <p:nvSpPr>
          <p:cNvPr id="301" name="Google Shape;301;p34"/>
          <p:cNvSpPr txBox="1"/>
          <p:nvPr/>
        </p:nvSpPr>
        <p:spPr>
          <a:xfrm>
            <a:off x="97575" y="1881775"/>
            <a:ext cx="5979900" cy="16917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Touching someone without consent</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Crossing someone’s body boundaries</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Crossing someone’s boundaries with our words</a:t>
            </a:r>
            <a:endParaRPr sz="2200">
              <a:solidFill>
                <a:srgbClr val="666666"/>
              </a:solidFill>
              <a:latin typeface="Happy Monkey"/>
              <a:ea typeface="Happy Monkey"/>
              <a:cs typeface="Happy Monkey"/>
              <a:sym typeface="Happy Monkey"/>
            </a:endParaRPr>
          </a:p>
        </p:txBody>
      </p:sp>
      <p:pic>
        <p:nvPicPr>
          <p:cNvPr id="302" name="Google Shape;302;p34"/>
          <p:cNvPicPr preferRelativeResize="0"/>
          <p:nvPr/>
        </p:nvPicPr>
        <p:blipFill>
          <a:blip r:embed="rId3">
            <a:alphaModFix/>
          </a:blip>
          <a:stretch>
            <a:fillRect/>
          </a:stretch>
        </p:blipFill>
        <p:spPr>
          <a:xfrm>
            <a:off x="152400" y="669375"/>
            <a:ext cx="2370625" cy="911775"/>
          </a:xfrm>
          <a:prstGeom prst="rect">
            <a:avLst/>
          </a:prstGeom>
          <a:noFill/>
          <a:ln>
            <a:noFill/>
          </a:ln>
        </p:spPr>
      </p:pic>
      <p:pic>
        <p:nvPicPr>
          <p:cNvPr id="303" name="Google Shape;303;p34"/>
          <p:cNvPicPr preferRelativeResize="0"/>
          <p:nvPr/>
        </p:nvPicPr>
        <p:blipFill rotWithShape="1">
          <a:blip r:embed="rId4">
            <a:alphaModFix/>
          </a:blip>
          <a:srcRect b="34275" l="0" r="0" t="19673"/>
          <a:stretch/>
        </p:blipFill>
        <p:spPr>
          <a:xfrm>
            <a:off x="152400" y="3792725"/>
            <a:ext cx="5181600" cy="1254525"/>
          </a:xfrm>
          <a:prstGeom prst="rect">
            <a:avLst/>
          </a:prstGeom>
          <a:noFill/>
          <a:ln>
            <a:noFill/>
          </a:ln>
        </p:spPr>
      </p:pic>
      <p:pic>
        <p:nvPicPr>
          <p:cNvPr id="304" name="Google Shape;304;p34"/>
          <p:cNvPicPr preferRelativeResize="0"/>
          <p:nvPr/>
        </p:nvPicPr>
        <p:blipFill>
          <a:blip r:embed="rId5">
            <a:alphaModFix/>
          </a:blip>
          <a:stretch>
            <a:fillRect/>
          </a:stretch>
        </p:blipFill>
        <p:spPr>
          <a:xfrm>
            <a:off x="7233595" y="768000"/>
            <a:ext cx="1827306" cy="4290549"/>
          </a:xfrm>
          <a:prstGeom prst="rect">
            <a:avLst/>
          </a:prstGeom>
          <a:noFill/>
          <a:ln>
            <a:noFill/>
          </a:ln>
        </p:spPr>
      </p:pic>
      <p:sp>
        <p:nvSpPr>
          <p:cNvPr id="305" name="Google Shape;305;p34"/>
          <p:cNvSpPr/>
          <p:nvPr/>
        </p:nvSpPr>
        <p:spPr>
          <a:xfrm>
            <a:off x="7568908" y="2312747"/>
            <a:ext cx="1156800" cy="7203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6" name="Google Shape;306;p34"/>
          <p:cNvSpPr/>
          <p:nvPr/>
        </p:nvSpPr>
        <p:spPr>
          <a:xfrm>
            <a:off x="7665000" y="3237325"/>
            <a:ext cx="964500" cy="5952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07" name="Google Shape;307;p34"/>
          <p:cNvPicPr preferRelativeResize="0"/>
          <p:nvPr/>
        </p:nvPicPr>
        <p:blipFill>
          <a:blip r:embed="rId6">
            <a:alphaModFix/>
          </a:blip>
          <a:stretch>
            <a:fillRect/>
          </a:stretch>
        </p:blipFill>
        <p:spPr>
          <a:xfrm>
            <a:off x="5662225" y="852953"/>
            <a:ext cx="1906673" cy="4290548"/>
          </a:xfrm>
          <a:prstGeom prst="rect">
            <a:avLst/>
          </a:prstGeom>
          <a:noFill/>
          <a:ln>
            <a:noFill/>
          </a:ln>
        </p:spPr>
      </p:pic>
      <p:sp>
        <p:nvSpPr>
          <p:cNvPr id="308" name="Google Shape;308;p34"/>
          <p:cNvSpPr/>
          <p:nvPr/>
        </p:nvSpPr>
        <p:spPr>
          <a:xfrm>
            <a:off x="6037238" y="2303685"/>
            <a:ext cx="1156800" cy="7203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9" name="Google Shape;309;p34"/>
          <p:cNvSpPr/>
          <p:nvPr/>
        </p:nvSpPr>
        <p:spPr>
          <a:xfrm>
            <a:off x="6133329" y="3228263"/>
            <a:ext cx="964500" cy="5952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0" name="Google Shape;310;p34"/>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Sexual Harassment </a:t>
            </a:r>
            <a:endParaRPr b="1" sz="700">
              <a:latin typeface="Life Savers"/>
              <a:ea typeface="Life Savers"/>
              <a:cs typeface="Life Savers"/>
              <a:sym typeface="Life Saver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14" name="Shape 314"/>
        <p:cNvGrpSpPr/>
        <p:nvPr/>
      </p:nvGrpSpPr>
      <p:grpSpPr>
        <a:xfrm>
          <a:off x="0" y="0"/>
          <a:ext cx="0" cy="0"/>
          <a:chOff x="0" y="0"/>
          <a:chExt cx="0" cy="0"/>
        </a:xfrm>
      </p:grpSpPr>
      <p:sp>
        <p:nvSpPr>
          <p:cNvPr id="315" name="Google Shape;315;p35"/>
          <p:cNvSpPr/>
          <p:nvPr/>
        </p:nvSpPr>
        <p:spPr>
          <a:xfrm>
            <a:off x="-1828800" y="0"/>
            <a:ext cx="3657600" cy="1486569"/>
          </a:xfrm>
          <a:custGeom>
            <a:rect b="b" l="l" r="r" t="t"/>
            <a:pathLst>
              <a:path extrusionOk="0" h="2973137" w="7315200">
                <a:moveTo>
                  <a:pt x="0" y="0"/>
                </a:moveTo>
                <a:lnTo>
                  <a:pt x="7315200" y="0"/>
                </a:lnTo>
                <a:lnTo>
                  <a:pt x="7315200" y="2973137"/>
                </a:lnTo>
                <a:lnTo>
                  <a:pt x="0" y="2973137"/>
                </a:lnTo>
                <a:lnTo>
                  <a:pt x="0" y="0"/>
                </a:lnTo>
                <a:close/>
              </a:path>
            </a:pathLst>
          </a:custGeom>
          <a:blipFill rotWithShape="1">
            <a:blip r:embed="rId3">
              <a:alphaModFix/>
            </a:blip>
            <a:stretch>
              <a:fillRect b="0" l="0" r="0" t="0"/>
            </a:stretch>
          </a:blipFill>
          <a:ln>
            <a:noFill/>
          </a:ln>
        </p:spPr>
      </p:sp>
      <p:sp>
        <p:nvSpPr>
          <p:cNvPr id="316" name="Google Shape;316;p35"/>
          <p:cNvSpPr/>
          <p:nvPr/>
        </p:nvSpPr>
        <p:spPr>
          <a:xfrm rot="10714074">
            <a:off x="1897551" y="-984970"/>
            <a:ext cx="5680589" cy="1972714"/>
          </a:xfrm>
          <a:custGeom>
            <a:rect b="b" l="l" r="r" t="t"/>
            <a:pathLst>
              <a:path extrusionOk="0" h="3944195" w="11357629">
                <a:moveTo>
                  <a:pt x="0" y="0"/>
                </a:moveTo>
                <a:lnTo>
                  <a:pt x="11357629" y="0"/>
                </a:lnTo>
                <a:lnTo>
                  <a:pt x="11357629" y="3944194"/>
                </a:lnTo>
                <a:lnTo>
                  <a:pt x="0" y="3944194"/>
                </a:lnTo>
                <a:lnTo>
                  <a:pt x="0" y="0"/>
                </a:lnTo>
                <a:close/>
              </a:path>
            </a:pathLst>
          </a:custGeom>
          <a:blipFill rotWithShape="1">
            <a:blip r:embed="rId4">
              <a:alphaModFix/>
            </a:blip>
            <a:stretch>
              <a:fillRect b="0" l="0" r="0" t="0"/>
            </a:stretch>
          </a:blipFill>
          <a:ln>
            <a:noFill/>
          </a:ln>
        </p:spPr>
      </p:sp>
      <p:sp>
        <p:nvSpPr>
          <p:cNvPr id="317" name="Google Shape;317;p35"/>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Feelings </a:t>
            </a:r>
            <a:endParaRPr b="1" sz="700">
              <a:latin typeface="Life Savers"/>
              <a:ea typeface="Life Savers"/>
              <a:cs typeface="Life Savers"/>
              <a:sym typeface="Life Savers"/>
            </a:endParaRPr>
          </a:p>
        </p:txBody>
      </p:sp>
      <p:pic>
        <p:nvPicPr>
          <p:cNvPr id="318" name="Google Shape;318;p35"/>
          <p:cNvPicPr preferRelativeResize="0"/>
          <p:nvPr/>
        </p:nvPicPr>
        <p:blipFill>
          <a:blip r:embed="rId5">
            <a:alphaModFix/>
          </a:blip>
          <a:stretch>
            <a:fillRect/>
          </a:stretch>
        </p:blipFill>
        <p:spPr>
          <a:xfrm>
            <a:off x="2459602" y="2571750"/>
            <a:ext cx="2321475" cy="2033449"/>
          </a:xfrm>
          <a:prstGeom prst="rect">
            <a:avLst/>
          </a:prstGeom>
          <a:noFill/>
          <a:ln>
            <a:noFill/>
          </a:ln>
        </p:spPr>
      </p:pic>
      <p:pic>
        <p:nvPicPr>
          <p:cNvPr id="319" name="Google Shape;319;p35"/>
          <p:cNvPicPr preferRelativeResize="0"/>
          <p:nvPr/>
        </p:nvPicPr>
        <p:blipFill>
          <a:blip r:embed="rId6">
            <a:alphaModFix/>
          </a:blip>
          <a:stretch>
            <a:fillRect/>
          </a:stretch>
        </p:blipFill>
        <p:spPr>
          <a:xfrm>
            <a:off x="4925775" y="2646475"/>
            <a:ext cx="1889523" cy="1927148"/>
          </a:xfrm>
          <a:prstGeom prst="rect">
            <a:avLst/>
          </a:prstGeom>
          <a:noFill/>
          <a:ln>
            <a:noFill/>
          </a:ln>
        </p:spPr>
      </p:pic>
      <p:pic>
        <p:nvPicPr>
          <p:cNvPr id="320" name="Google Shape;320;p35"/>
          <p:cNvPicPr preferRelativeResize="0"/>
          <p:nvPr/>
        </p:nvPicPr>
        <p:blipFill>
          <a:blip r:embed="rId7">
            <a:alphaModFix/>
          </a:blip>
          <a:stretch>
            <a:fillRect/>
          </a:stretch>
        </p:blipFill>
        <p:spPr>
          <a:xfrm>
            <a:off x="7102075" y="2646478"/>
            <a:ext cx="1889526" cy="1883985"/>
          </a:xfrm>
          <a:prstGeom prst="rect">
            <a:avLst/>
          </a:prstGeom>
          <a:noFill/>
          <a:ln>
            <a:noFill/>
          </a:ln>
        </p:spPr>
      </p:pic>
      <p:pic>
        <p:nvPicPr>
          <p:cNvPr id="321" name="Google Shape;321;p35"/>
          <p:cNvPicPr preferRelativeResize="0"/>
          <p:nvPr/>
        </p:nvPicPr>
        <p:blipFill>
          <a:blip r:embed="rId8">
            <a:alphaModFix/>
          </a:blip>
          <a:stretch>
            <a:fillRect/>
          </a:stretch>
        </p:blipFill>
        <p:spPr>
          <a:xfrm>
            <a:off x="160100" y="2529706"/>
            <a:ext cx="2154803" cy="2000778"/>
          </a:xfrm>
          <a:prstGeom prst="rect">
            <a:avLst/>
          </a:prstGeom>
          <a:noFill/>
          <a:ln>
            <a:noFill/>
          </a:ln>
        </p:spPr>
      </p:pic>
      <p:sp>
        <p:nvSpPr>
          <p:cNvPr id="322" name="Google Shape;322;p35"/>
          <p:cNvSpPr/>
          <p:nvPr/>
        </p:nvSpPr>
        <p:spPr>
          <a:xfrm>
            <a:off x="6078200" y="589081"/>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9">
              <a:alphaModFix amt="58999"/>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26" name="Shape 326"/>
        <p:cNvGrpSpPr/>
        <p:nvPr/>
      </p:nvGrpSpPr>
      <p:grpSpPr>
        <a:xfrm>
          <a:off x="0" y="0"/>
          <a:ext cx="0" cy="0"/>
          <a:chOff x="0" y="0"/>
          <a:chExt cx="0" cy="0"/>
        </a:xfrm>
      </p:grpSpPr>
      <p:sp>
        <p:nvSpPr>
          <p:cNvPr id="327" name="Google Shape;327;p36"/>
          <p:cNvSpPr/>
          <p:nvPr/>
        </p:nvSpPr>
        <p:spPr>
          <a:xfrm>
            <a:off x="6339161" y="3909389"/>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3">
              <a:alphaModFix/>
            </a:blip>
            <a:stretch>
              <a:fillRect b="0" l="0" r="0" t="0"/>
            </a:stretch>
          </a:blipFill>
          <a:ln>
            <a:noFill/>
          </a:ln>
        </p:spPr>
      </p:sp>
      <p:sp>
        <p:nvSpPr>
          <p:cNvPr id="328" name="Google Shape;328;p36"/>
          <p:cNvSpPr/>
          <p:nvPr/>
        </p:nvSpPr>
        <p:spPr>
          <a:xfrm>
            <a:off x="-101269" y="-1416775"/>
            <a:ext cx="3208421" cy="2057400"/>
          </a:xfrm>
          <a:custGeom>
            <a:rect b="b" l="l" r="r" t="t"/>
            <a:pathLst>
              <a:path extrusionOk="0" h="4114800" w="6416842">
                <a:moveTo>
                  <a:pt x="0" y="0"/>
                </a:moveTo>
                <a:lnTo>
                  <a:pt x="6416843" y="0"/>
                </a:lnTo>
                <a:lnTo>
                  <a:pt x="6416843" y="4114800"/>
                </a:lnTo>
                <a:lnTo>
                  <a:pt x="0" y="4114800"/>
                </a:lnTo>
                <a:lnTo>
                  <a:pt x="0" y="0"/>
                </a:lnTo>
                <a:close/>
              </a:path>
            </a:pathLst>
          </a:custGeom>
          <a:blipFill rotWithShape="1">
            <a:blip r:embed="rId4">
              <a:alphaModFix/>
            </a:blip>
            <a:stretch>
              <a:fillRect b="0" l="0" r="0" t="0"/>
            </a:stretch>
          </a:blipFill>
          <a:ln>
            <a:noFill/>
          </a:ln>
        </p:spPr>
      </p:sp>
      <p:sp>
        <p:nvSpPr>
          <p:cNvPr id="329" name="Google Shape;329;p36"/>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Helping Friends </a:t>
            </a:r>
            <a:r>
              <a:rPr b="1" lang="en" sz="4500">
                <a:solidFill>
                  <a:srgbClr val="F86D46"/>
                </a:solidFill>
                <a:latin typeface="Life Savers"/>
                <a:ea typeface="Life Savers"/>
                <a:cs typeface="Life Savers"/>
                <a:sym typeface="Life Savers"/>
              </a:rPr>
              <a:t> </a:t>
            </a:r>
            <a:endParaRPr b="1" sz="700">
              <a:latin typeface="Life Savers"/>
              <a:ea typeface="Life Savers"/>
              <a:cs typeface="Life Savers"/>
              <a:sym typeface="Life Savers"/>
            </a:endParaRPr>
          </a:p>
        </p:txBody>
      </p:sp>
      <p:pic>
        <p:nvPicPr>
          <p:cNvPr id="330" name="Google Shape;330;p36"/>
          <p:cNvPicPr preferRelativeResize="0"/>
          <p:nvPr/>
        </p:nvPicPr>
        <p:blipFill>
          <a:blip r:embed="rId5">
            <a:alphaModFix/>
          </a:blip>
          <a:stretch>
            <a:fillRect/>
          </a:stretch>
        </p:blipFill>
        <p:spPr>
          <a:xfrm>
            <a:off x="152400" y="1558722"/>
            <a:ext cx="2779900" cy="1762875"/>
          </a:xfrm>
          <a:prstGeom prst="rect">
            <a:avLst/>
          </a:prstGeom>
          <a:noFill/>
          <a:ln>
            <a:noFill/>
          </a:ln>
        </p:spPr>
      </p:pic>
      <p:pic>
        <p:nvPicPr>
          <p:cNvPr id="331" name="Google Shape;331;p36"/>
          <p:cNvPicPr preferRelativeResize="0"/>
          <p:nvPr/>
        </p:nvPicPr>
        <p:blipFill rotWithShape="1">
          <a:blip r:embed="rId6">
            <a:alphaModFix/>
          </a:blip>
          <a:srcRect b="0" l="20336" r="6274" t="0"/>
          <a:stretch/>
        </p:blipFill>
        <p:spPr>
          <a:xfrm>
            <a:off x="3140425" y="1349650"/>
            <a:ext cx="2779900" cy="2295225"/>
          </a:xfrm>
          <a:prstGeom prst="rect">
            <a:avLst/>
          </a:prstGeom>
          <a:noFill/>
          <a:ln>
            <a:noFill/>
          </a:ln>
        </p:spPr>
      </p:pic>
      <p:pic>
        <p:nvPicPr>
          <p:cNvPr id="332" name="Google Shape;332;p36"/>
          <p:cNvPicPr preferRelativeResize="0"/>
          <p:nvPr/>
        </p:nvPicPr>
        <p:blipFill>
          <a:blip r:embed="rId7">
            <a:alphaModFix/>
          </a:blip>
          <a:stretch>
            <a:fillRect/>
          </a:stretch>
        </p:blipFill>
        <p:spPr>
          <a:xfrm>
            <a:off x="6058800" y="1402340"/>
            <a:ext cx="2918876" cy="2338807"/>
          </a:xfrm>
          <a:prstGeom prst="rect">
            <a:avLst/>
          </a:prstGeom>
          <a:noFill/>
          <a:ln>
            <a:noFill/>
          </a:ln>
        </p:spPr>
      </p:pic>
      <p:sp>
        <p:nvSpPr>
          <p:cNvPr id="333" name="Google Shape;333;p36"/>
          <p:cNvSpPr/>
          <p:nvPr/>
        </p:nvSpPr>
        <p:spPr>
          <a:xfrm>
            <a:off x="-455825" y="3540256"/>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3">
              <a:alphaModFix amt="58999"/>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37" name="Shape 337"/>
        <p:cNvGrpSpPr/>
        <p:nvPr/>
      </p:nvGrpSpPr>
      <p:grpSpPr>
        <a:xfrm>
          <a:off x="0" y="0"/>
          <a:ext cx="0" cy="0"/>
          <a:chOff x="0" y="0"/>
          <a:chExt cx="0" cy="0"/>
        </a:xfrm>
      </p:grpSpPr>
      <p:sp>
        <p:nvSpPr>
          <p:cNvPr id="338" name="Google Shape;338;p37"/>
          <p:cNvSpPr/>
          <p:nvPr/>
        </p:nvSpPr>
        <p:spPr>
          <a:xfrm>
            <a:off x="6339161" y="3909389"/>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3">
              <a:alphaModFix/>
            </a:blip>
            <a:stretch>
              <a:fillRect b="0" l="0" r="0" t="0"/>
            </a:stretch>
          </a:blipFill>
          <a:ln>
            <a:noFill/>
          </a:ln>
        </p:spPr>
      </p:sp>
      <p:sp>
        <p:nvSpPr>
          <p:cNvPr id="339" name="Google Shape;339;p37"/>
          <p:cNvSpPr/>
          <p:nvPr/>
        </p:nvSpPr>
        <p:spPr>
          <a:xfrm>
            <a:off x="-101269" y="-1416775"/>
            <a:ext cx="3208421" cy="2057400"/>
          </a:xfrm>
          <a:custGeom>
            <a:rect b="b" l="l" r="r" t="t"/>
            <a:pathLst>
              <a:path extrusionOk="0" h="4114800" w="6416842">
                <a:moveTo>
                  <a:pt x="0" y="0"/>
                </a:moveTo>
                <a:lnTo>
                  <a:pt x="6416843" y="0"/>
                </a:lnTo>
                <a:lnTo>
                  <a:pt x="6416843" y="4114800"/>
                </a:lnTo>
                <a:lnTo>
                  <a:pt x="0" y="4114800"/>
                </a:lnTo>
                <a:lnTo>
                  <a:pt x="0" y="0"/>
                </a:lnTo>
                <a:close/>
              </a:path>
            </a:pathLst>
          </a:custGeom>
          <a:blipFill rotWithShape="1">
            <a:blip r:embed="rId4">
              <a:alphaModFix/>
            </a:blip>
            <a:stretch>
              <a:fillRect b="0" l="0" r="0" t="0"/>
            </a:stretch>
          </a:blipFill>
          <a:ln>
            <a:noFill/>
          </a:ln>
        </p:spPr>
      </p:sp>
      <p:sp>
        <p:nvSpPr>
          <p:cNvPr id="340" name="Google Shape;340;p37"/>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Telling Adults</a:t>
            </a:r>
            <a:endParaRPr b="1" sz="700">
              <a:latin typeface="Life Savers"/>
              <a:ea typeface="Life Savers"/>
              <a:cs typeface="Life Savers"/>
              <a:sym typeface="Life Savers"/>
            </a:endParaRPr>
          </a:p>
        </p:txBody>
      </p:sp>
      <p:sp>
        <p:nvSpPr>
          <p:cNvPr id="341" name="Google Shape;341;p37"/>
          <p:cNvSpPr txBox="1"/>
          <p:nvPr/>
        </p:nvSpPr>
        <p:spPr>
          <a:xfrm>
            <a:off x="195125" y="873900"/>
            <a:ext cx="8377500" cy="24705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You can tell any adult at school</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They will tell ___________</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We will call parents/guardians for support</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We will ask questions to find out what happened</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We will take steps to keep you safe</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We will take steps to stop the harassment</a:t>
            </a:r>
            <a:endParaRPr sz="2200">
              <a:solidFill>
                <a:srgbClr val="666666"/>
              </a:solidFill>
              <a:latin typeface="Happy Monkey"/>
              <a:ea typeface="Happy Monkey"/>
              <a:cs typeface="Happy Monkey"/>
              <a:sym typeface="Happy Monkey"/>
            </a:endParaRPr>
          </a:p>
        </p:txBody>
      </p:sp>
      <p:sp>
        <p:nvSpPr>
          <p:cNvPr id="342" name="Google Shape;342;p37"/>
          <p:cNvSpPr/>
          <p:nvPr/>
        </p:nvSpPr>
        <p:spPr>
          <a:xfrm>
            <a:off x="195113" y="4194813"/>
            <a:ext cx="3657600" cy="1486568"/>
          </a:xfrm>
          <a:custGeom>
            <a:rect b="b" l="l" r="r" t="t"/>
            <a:pathLst>
              <a:path extrusionOk="0" h="2973137" w="7315200">
                <a:moveTo>
                  <a:pt x="0" y="0"/>
                </a:moveTo>
                <a:lnTo>
                  <a:pt x="7315200" y="0"/>
                </a:lnTo>
                <a:lnTo>
                  <a:pt x="7315200" y="2973137"/>
                </a:lnTo>
                <a:lnTo>
                  <a:pt x="0" y="297313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46" name="Shape 346"/>
        <p:cNvGrpSpPr/>
        <p:nvPr/>
      </p:nvGrpSpPr>
      <p:grpSpPr>
        <a:xfrm>
          <a:off x="0" y="0"/>
          <a:ext cx="0" cy="0"/>
          <a:chOff x="0" y="0"/>
          <a:chExt cx="0" cy="0"/>
        </a:xfrm>
      </p:grpSpPr>
      <p:sp>
        <p:nvSpPr>
          <p:cNvPr id="347" name="Google Shape;347;p38"/>
          <p:cNvSpPr/>
          <p:nvPr/>
        </p:nvSpPr>
        <p:spPr>
          <a:xfrm>
            <a:off x="6339161" y="3909389"/>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3">
              <a:alphaModFix/>
            </a:blip>
            <a:stretch>
              <a:fillRect b="0" l="0" r="0" t="0"/>
            </a:stretch>
          </a:blipFill>
          <a:ln>
            <a:noFill/>
          </a:ln>
        </p:spPr>
      </p:sp>
      <p:sp>
        <p:nvSpPr>
          <p:cNvPr id="348" name="Google Shape;348;p38"/>
          <p:cNvSpPr/>
          <p:nvPr/>
        </p:nvSpPr>
        <p:spPr>
          <a:xfrm>
            <a:off x="-101269" y="-1416775"/>
            <a:ext cx="3208421" cy="2057400"/>
          </a:xfrm>
          <a:custGeom>
            <a:rect b="b" l="l" r="r" t="t"/>
            <a:pathLst>
              <a:path extrusionOk="0" h="4114800" w="6416842">
                <a:moveTo>
                  <a:pt x="0" y="0"/>
                </a:moveTo>
                <a:lnTo>
                  <a:pt x="6416843" y="0"/>
                </a:lnTo>
                <a:lnTo>
                  <a:pt x="6416843" y="4114800"/>
                </a:lnTo>
                <a:lnTo>
                  <a:pt x="0" y="4114800"/>
                </a:lnTo>
                <a:lnTo>
                  <a:pt x="0" y="0"/>
                </a:lnTo>
                <a:close/>
              </a:path>
            </a:pathLst>
          </a:custGeom>
          <a:blipFill rotWithShape="1">
            <a:blip r:embed="rId4">
              <a:alphaModFix/>
            </a:blip>
            <a:stretch>
              <a:fillRect b="0" l="0" r="0" t="0"/>
            </a:stretch>
          </a:blipFill>
          <a:ln>
            <a:noFill/>
          </a:ln>
        </p:spPr>
      </p:sp>
      <p:sp>
        <p:nvSpPr>
          <p:cNvPr id="349" name="Google Shape;349;p38"/>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Telling Adults</a:t>
            </a:r>
            <a:endParaRPr b="1" sz="700">
              <a:latin typeface="Life Savers"/>
              <a:ea typeface="Life Savers"/>
              <a:cs typeface="Life Savers"/>
              <a:sym typeface="Life Savers"/>
            </a:endParaRPr>
          </a:p>
        </p:txBody>
      </p:sp>
      <p:pic>
        <p:nvPicPr>
          <p:cNvPr id="350" name="Google Shape;350;p38"/>
          <p:cNvPicPr preferRelativeResize="0"/>
          <p:nvPr/>
        </p:nvPicPr>
        <p:blipFill>
          <a:blip r:embed="rId5">
            <a:alphaModFix/>
          </a:blip>
          <a:stretch>
            <a:fillRect/>
          </a:stretch>
        </p:blipFill>
        <p:spPr>
          <a:xfrm>
            <a:off x="2609063" y="831141"/>
            <a:ext cx="3925867" cy="41460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54" name="Shape 354"/>
        <p:cNvGrpSpPr/>
        <p:nvPr/>
      </p:nvGrpSpPr>
      <p:grpSpPr>
        <a:xfrm>
          <a:off x="0" y="0"/>
          <a:ext cx="0" cy="0"/>
          <a:chOff x="0" y="0"/>
          <a:chExt cx="0" cy="0"/>
        </a:xfrm>
      </p:grpSpPr>
      <p:sp>
        <p:nvSpPr>
          <p:cNvPr id="355" name="Google Shape;355;p39"/>
          <p:cNvSpPr/>
          <p:nvPr/>
        </p:nvSpPr>
        <p:spPr>
          <a:xfrm flipH="1">
            <a:off x="3991044" y="4097169"/>
            <a:ext cx="3657600" cy="1423139"/>
          </a:xfrm>
          <a:custGeom>
            <a:rect b="b" l="l" r="r" t="t"/>
            <a:pathLst>
              <a:path extrusionOk="0" h="2846278" w="7315200">
                <a:moveTo>
                  <a:pt x="7315200" y="0"/>
                </a:moveTo>
                <a:lnTo>
                  <a:pt x="0" y="0"/>
                </a:lnTo>
                <a:lnTo>
                  <a:pt x="0" y="2846278"/>
                </a:lnTo>
                <a:lnTo>
                  <a:pt x="7315200" y="2846278"/>
                </a:lnTo>
                <a:lnTo>
                  <a:pt x="7315200" y="0"/>
                </a:lnTo>
                <a:close/>
              </a:path>
            </a:pathLst>
          </a:custGeom>
          <a:blipFill rotWithShape="1">
            <a:blip r:embed="rId3">
              <a:alphaModFix/>
            </a:blip>
            <a:stretch>
              <a:fillRect b="0" l="0" r="0" t="0"/>
            </a:stretch>
          </a:blipFill>
          <a:ln>
            <a:noFill/>
          </a:ln>
        </p:spPr>
      </p:sp>
      <p:sp>
        <p:nvSpPr>
          <p:cNvPr id="356" name="Google Shape;356;p39"/>
          <p:cNvSpPr/>
          <p:nvPr/>
        </p:nvSpPr>
        <p:spPr>
          <a:xfrm rot="10175231">
            <a:off x="392800" y="-1631209"/>
            <a:ext cx="5661837" cy="2616094"/>
          </a:xfrm>
          <a:custGeom>
            <a:rect b="b" l="l" r="r" t="t"/>
            <a:pathLst>
              <a:path extrusionOk="0" h="5232187" w="11323674">
                <a:moveTo>
                  <a:pt x="0" y="0"/>
                </a:moveTo>
                <a:lnTo>
                  <a:pt x="11323674" y="0"/>
                </a:lnTo>
                <a:lnTo>
                  <a:pt x="11323674" y="5232187"/>
                </a:lnTo>
                <a:lnTo>
                  <a:pt x="0" y="5232187"/>
                </a:lnTo>
                <a:lnTo>
                  <a:pt x="0" y="0"/>
                </a:lnTo>
                <a:close/>
              </a:path>
            </a:pathLst>
          </a:custGeom>
          <a:blipFill rotWithShape="1">
            <a:blip r:embed="rId4">
              <a:alphaModFix/>
            </a:blip>
            <a:stretch>
              <a:fillRect b="0" l="0" r="0" t="0"/>
            </a:stretch>
          </a:blipFill>
          <a:ln>
            <a:noFill/>
          </a:ln>
        </p:spPr>
      </p:sp>
      <p:sp>
        <p:nvSpPr>
          <p:cNvPr id="357" name="Google Shape;357;p39"/>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Other Ways to Tell Adults</a:t>
            </a:r>
            <a:endParaRPr b="1" sz="700">
              <a:latin typeface="Life Savers"/>
              <a:ea typeface="Life Savers"/>
              <a:cs typeface="Life Savers"/>
              <a:sym typeface="Life Savers"/>
            </a:endParaRPr>
          </a:p>
        </p:txBody>
      </p:sp>
      <p:sp>
        <p:nvSpPr>
          <p:cNvPr id="358" name="Google Shape;358;p39"/>
          <p:cNvSpPr txBox="1"/>
          <p:nvPr/>
        </p:nvSpPr>
        <p:spPr>
          <a:xfrm>
            <a:off x="0" y="1087250"/>
            <a:ext cx="7708200" cy="41391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SzPts val="2200"/>
              <a:buFont typeface="Happy Monkey"/>
              <a:buChar char="●"/>
            </a:pPr>
            <a:r>
              <a:rPr lang="en" sz="2200">
                <a:solidFill>
                  <a:srgbClr val="666666"/>
                </a:solidFill>
                <a:latin typeface="Happy Monkey"/>
                <a:ea typeface="Happy Monkey"/>
                <a:cs typeface="Happy Monkey"/>
                <a:sym typeface="Happy Monkey"/>
              </a:rPr>
              <a:t>Write it down on paper or the Student and Parent</a:t>
            </a:r>
            <a:r>
              <a:rPr lang="en" sz="2200">
                <a:solidFill>
                  <a:srgbClr val="666666"/>
                </a:solidFill>
                <a:uFill>
                  <a:noFill/>
                </a:uFill>
                <a:latin typeface="Happy Monkey"/>
                <a:ea typeface="Happy Monkey"/>
                <a:cs typeface="Happy Monkey"/>
                <a:sym typeface="Happy Monkey"/>
                <a:hlinkClick r:id="rId5">
                  <a:extLst>
                    <a:ext uri="{A12FA001-AC4F-418D-AE19-62706E023703}">
                      <ahyp:hlinkClr val="tx"/>
                    </a:ext>
                  </a:extLst>
                </a:hlinkClick>
              </a:rPr>
              <a:t> </a:t>
            </a:r>
            <a:r>
              <a:rPr lang="en" sz="2200" u="sng">
                <a:solidFill>
                  <a:schemeClr val="hlink"/>
                </a:solidFill>
                <a:latin typeface="Happy Monkey"/>
                <a:ea typeface="Happy Monkey"/>
                <a:cs typeface="Happy Monkey"/>
                <a:sym typeface="Happy Monkey"/>
                <a:hlinkClick r:id="rId6"/>
              </a:rPr>
              <a:t>Complaint/Reporting Form</a:t>
            </a:r>
            <a:r>
              <a:rPr lang="en" sz="2200">
                <a:solidFill>
                  <a:srgbClr val="666666"/>
                </a:solidFill>
                <a:latin typeface="Happy Monkey"/>
                <a:ea typeface="Happy Monkey"/>
                <a:cs typeface="Happy Monkey"/>
                <a:sym typeface="Happy Monkey"/>
              </a:rPr>
              <a:t> and hand it to an adult</a:t>
            </a:r>
            <a:endParaRPr sz="2200">
              <a:solidFill>
                <a:srgbClr val="666666"/>
              </a:solidFill>
              <a:latin typeface="Happy Monkey"/>
              <a:ea typeface="Happy Monkey"/>
              <a:cs typeface="Happy Monkey"/>
              <a:sym typeface="Happy Monkey"/>
            </a:endParaRPr>
          </a:p>
          <a:p>
            <a:pPr indent="0" lvl="0" marL="457200" rtl="0" algn="l">
              <a:lnSpc>
                <a:spcPct val="115000"/>
              </a:lnSpc>
              <a:spcBef>
                <a:spcPts val="0"/>
              </a:spcBef>
              <a:spcAft>
                <a:spcPts val="0"/>
              </a:spcAft>
              <a:buNone/>
            </a:pPr>
            <a:r>
              <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1300"/>
              </a:spcBef>
              <a:spcAft>
                <a:spcPts val="0"/>
              </a:spcAft>
              <a:buClr>
                <a:srgbClr val="666666"/>
              </a:buClr>
              <a:buSzPts val="2200"/>
              <a:buFont typeface="Happy Monkey"/>
              <a:buChar char="●"/>
            </a:pPr>
            <a:r>
              <a:rPr lang="en" sz="2200">
                <a:solidFill>
                  <a:srgbClr val="666666"/>
                </a:solidFill>
                <a:latin typeface="Happy Monkey"/>
                <a:ea typeface="Happy Monkey"/>
                <a:cs typeface="Happy Monkey"/>
                <a:sym typeface="Happy Monkey"/>
              </a:rPr>
              <a:t>Email </a:t>
            </a:r>
            <a:r>
              <a:rPr lang="en" sz="2200" u="sng">
                <a:solidFill>
                  <a:schemeClr val="hlink"/>
                </a:solidFill>
                <a:latin typeface="Happy Monkey"/>
                <a:ea typeface="Happy Monkey"/>
                <a:cs typeface="Happy Monkey"/>
                <a:sym typeface="Happy Monkey"/>
                <a:hlinkClick r:id="rId7"/>
              </a:rPr>
              <a:t>Respectforall@schools.nyc.gov</a:t>
            </a:r>
            <a:r>
              <a:rPr lang="en" sz="2200">
                <a:solidFill>
                  <a:srgbClr val="666666"/>
                </a:solidFill>
                <a:latin typeface="Happy Monkey"/>
                <a:ea typeface="Happy Monkey"/>
                <a:cs typeface="Happy Monkey"/>
                <a:sym typeface="Happy Monkey"/>
              </a:rPr>
              <a:t> or </a:t>
            </a:r>
            <a:r>
              <a:rPr lang="en" sz="2200" u="sng">
                <a:solidFill>
                  <a:schemeClr val="hlink"/>
                </a:solidFill>
                <a:latin typeface="Happy Monkey"/>
                <a:ea typeface="Happy Monkey"/>
                <a:cs typeface="Happy Monkey"/>
                <a:sym typeface="Happy Monkey"/>
                <a:hlinkClick r:id="rId8"/>
              </a:rPr>
              <a:t>Title_IX_Inquiries@schools.nyc.gov</a:t>
            </a:r>
            <a:r>
              <a:rPr lang="en" sz="2200">
                <a:solidFill>
                  <a:srgbClr val="666666"/>
                </a:solidFill>
                <a:latin typeface="Happy Monkey"/>
                <a:ea typeface="Happy Monkey"/>
                <a:cs typeface="Happy Monkey"/>
                <a:sym typeface="Happy Monkey"/>
              </a:rPr>
              <a:t> </a:t>
            </a:r>
            <a:endParaRPr sz="2200">
              <a:solidFill>
                <a:srgbClr val="666666"/>
              </a:solidFill>
              <a:latin typeface="Happy Monkey"/>
              <a:ea typeface="Happy Monkey"/>
              <a:cs typeface="Happy Monkey"/>
              <a:sym typeface="Happy Monkey"/>
            </a:endParaRPr>
          </a:p>
          <a:p>
            <a:pPr indent="0" lvl="0" marL="457200" rtl="0" algn="l">
              <a:lnSpc>
                <a:spcPct val="115000"/>
              </a:lnSpc>
              <a:spcBef>
                <a:spcPts val="1300"/>
              </a:spcBef>
              <a:spcAft>
                <a:spcPts val="0"/>
              </a:spcAft>
              <a:buNone/>
            </a:pPr>
            <a:r>
              <a:t/>
            </a:r>
            <a:endParaRPr sz="2200">
              <a:solidFill>
                <a:srgbClr val="666666"/>
              </a:solidFill>
              <a:latin typeface="Happy Monkey"/>
              <a:ea typeface="Happy Monkey"/>
              <a:cs typeface="Happy Monkey"/>
              <a:sym typeface="Happy Monkey"/>
            </a:endParaRPr>
          </a:p>
          <a:p>
            <a:pPr indent="-368300" lvl="0" marL="457200" rtl="0" algn="l">
              <a:lnSpc>
                <a:spcPct val="115000"/>
              </a:lnSpc>
              <a:spcBef>
                <a:spcPts val="1300"/>
              </a:spcBef>
              <a:spcAft>
                <a:spcPts val="0"/>
              </a:spcAft>
              <a:buSzPts val="2200"/>
              <a:buFont typeface="Happy Monkey"/>
              <a:buChar char="●"/>
            </a:pPr>
            <a:r>
              <a:rPr lang="en" sz="2200">
                <a:solidFill>
                  <a:srgbClr val="666666"/>
                </a:solidFill>
                <a:latin typeface="Happy Monkey"/>
                <a:ea typeface="Happy Monkey"/>
                <a:cs typeface="Happy Monkey"/>
                <a:sym typeface="Happy Monkey"/>
              </a:rPr>
              <a:t>Go to </a:t>
            </a:r>
            <a:r>
              <a:rPr lang="en" sz="2200" u="sng">
                <a:solidFill>
                  <a:srgbClr val="6699CC"/>
                </a:solidFill>
                <a:latin typeface="Happy Monkey"/>
                <a:ea typeface="Happy Monkey"/>
                <a:cs typeface="Happy Monkey"/>
                <a:sym typeface="Happy Monkey"/>
              </a:rPr>
              <a:t>https://www.nycenet.edu/bullyingreporting</a:t>
            </a:r>
            <a:endParaRPr sz="2200" u="sng">
              <a:solidFill>
                <a:srgbClr val="6699CC"/>
              </a:solidFill>
              <a:latin typeface="Happy Monkey"/>
              <a:ea typeface="Happy Monkey"/>
              <a:cs typeface="Happy Monkey"/>
              <a:sym typeface="Happy Monkey"/>
            </a:endParaRPr>
          </a:p>
          <a:p>
            <a:pPr indent="-317500" lvl="0" marL="457200" rtl="0" algn="l">
              <a:lnSpc>
                <a:spcPct val="115000"/>
              </a:lnSpc>
              <a:spcBef>
                <a:spcPts val="0"/>
              </a:spcBef>
              <a:spcAft>
                <a:spcPts val="0"/>
              </a:spcAft>
              <a:buSzPts val="1400"/>
              <a:buFont typeface="Happy Monkey"/>
              <a:buChar char="●"/>
            </a:pPr>
            <a:r>
              <a:rPr lang="en" sz="2200">
                <a:solidFill>
                  <a:srgbClr val="666666"/>
                </a:solidFill>
                <a:latin typeface="Happy Monkey"/>
                <a:ea typeface="Happy Monkey"/>
                <a:cs typeface="Happy Monkey"/>
                <a:sym typeface="Happy Monkey"/>
              </a:rPr>
              <a:t>Email</a:t>
            </a:r>
            <a:r>
              <a:rPr lang="en" sz="2200">
                <a:solidFill>
                  <a:srgbClr val="FF9900"/>
                </a:solidFill>
                <a:latin typeface="Happy Monkey"/>
                <a:ea typeface="Happy Monkey"/>
                <a:cs typeface="Happy Monkey"/>
                <a:sym typeface="Happy Monkey"/>
              </a:rPr>
              <a:t> </a:t>
            </a:r>
            <a:r>
              <a:rPr lang="en" sz="2200" u="sng">
                <a:solidFill>
                  <a:srgbClr val="6699CC"/>
                </a:solidFill>
                <a:latin typeface="Happy Monkey"/>
                <a:ea typeface="Happy Monkey"/>
                <a:cs typeface="Happy Monkey"/>
                <a:sym typeface="Happy Monkey"/>
              </a:rPr>
              <a:t>ocr.NewYork@ed.gov</a:t>
            </a:r>
            <a:r>
              <a:rPr lang="en" sz="2200">
                <a:solidFill>
                  <a:srgbClr val="FF9900"/>
                </a:solidFill>
                <a:latin typeface="Happy Monkey"/>
                <a:ea typeface="Happy Monkey"/>
                <a:cs typeface="Happy Monkey"/>
                <a:sym typeface="Happy Monkey"/>
              </a:rPr>
              <a:t> </a:t>
            </a:r>
            <a:r>
              <a:rPr lang="en" sz="2200">
                <a:solidFill>
                  <a:srgbClr val="666666"/>
                </a:solidFill>
                <a:latin typeface="Happy Monkey"/>
                <a:ea typeface="Happy Monkey"/>
                <a:cs typeface="Happy Monkey"/>
                <a:sym typeface="Happy Monkey"/>
              </a:rPr>
              <a:t>or go to ed.gov/ocr </a:t>
            </a:r>
            <a:endParaRPr sz="2200">
              <a:solidFill>
                <a:srgbClr val="666666"/>
              </a:solidFill>
              <a:latin typeface="Happy Monkey"/>
              <a:ea typeface="Happy Monkey"/>
              <a:cs typeface="Happy Monkey"/>
              <a:sym typeface="Happy Monkey"/>
            </a:endParaRPr>
          </a:p>
        </p:txBody>
      </p:sp>
      <p:pic>
        <p:nvPicPr>
          <p:cNvPr id="359" name="Google Shape;359;p39"/>
          <p:cNvPicPr preferRelativeResize="0"/>
          <p:nvPr/>
        </p:nvPicPr>
        <p:blipFill>
          <a:blip r:embed="rId9">
            <a:alphaModFix/>
          </a:blip>
          <a:stretch>
            <a:fillRect/>
          </a:stretch>
        </p:blipFill>
        <p:spPr>
          <a:xfrm>
            <a:off x="7538479" y="692700"/>
            <a:ext cx="1437796" cy="1423125"/>
          </a:xfrm>
          <a:prstGeom prst="rect">
            <a:avLst/>
          </a:prstGeom>
          <a:noFill/>
          <a:ln>
            <a:noFill/>
          </a:ln>
        </p:spPr>
      </p:pic>
      <p:pic>
        <p:nvPicPr>
          <p:cNvPr id="360" name="Google Shape;360;p39"/>
          <p:cNvPicPr preferRelativeResize="0"/>
          <p:nvPr/>
        </p:nvPicPr>
        <p:blipFill>
          <a:blip r:embed="rId10">
            <a:alphaModFix/>
          </a:blip>
          <a:stretch>
            <a:fillRect/>
          </a:stretch>
        </p:blipFill>
        <p:spPr>
          <a:xfrm>
            <a:off x="6244426" y="2115829"/>
            <a:ext cx="1268074" cy="1139289"/>
          </a:xfrm>
          <a:prstGeom prst="rect">
            <a:avLst/>
          </a:prstGeom>
          <a:noFill/>
          <a:ln>
            <a:noFill/>
          </a:ln>
        </p:spPr>
      </p:pic>
      <p:pic>
        <p:nvPicPr>
          <p:cNvPr id="361" name="Google Shape;361;p39"/>
          <p:cNvPicPr preferRelativeResize="0"/>
          <p:nvPr/>
        </p:nvPicPr>
        <p:blipFill>
          <a:blip r:embed="rId11">
            <a:alphaModFix/>
          </a:blip>
          <a:stretch>
            <a:fillRect/>
          </a:stretch>
        </p:blipFill>
        <p:spPr>
          <a:xfrm>
            <a:off x="7662862" y="3699351"/>
            <a:ext cx="1189025" cy="13270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365" name="Shape 365"/>
        <p:cNvGrpSpPr/>
        <p:nvPr/>
      </p:nvGrpSpPr>
      <p:grpSpPr>
        <a:xfrm>
          <a:off x="0" y="0"/>
          <a:ext cx="0" cy="0"/>
          <a:chOff x="0" y="0"/>
          <a:chExt cx="0" cy="0"/>
        </a:xfrm>
      </p:grpSpPr>
      <p:sp>
        <p:nvSpPr>
          <p:cNvPr id="366" name="Google Shape;366;p40"/>
          <p:cNvSpPr/>
          <p:nvPr/>
        </p:nvSpPr>
        <p:spPr>
          <a:xfrm>
            <a:off x="-1089860" y="-1234163"/>
            <a:ext cx="3208421" cy="2057400"/>
          </a:xfrm>
          <a:custGeom>
            <a:rect b="b" l="l" r="r" t="t"/>
            <a:pathLst>
              <a:path extrusionOk="0" h="4114800" w="6416842">
                <a:moveTo>
                  <a:pt x="0" y="0"/>
                </a:moveTo>
                <a:lnTo>
                  <a:pt x="6416842" y="0"/>
                </a:lnTo>
                <a:lnTo>
                  <a:pt x="6416842" y="4114800"/>
                </a:lnTo>
                <a:lnTo>
                  <a:pt x="0" y="4114800"/>
                </a:lnTo>
                <a:lnTo>
                  <a:pt x="0" y="0"/>
                </a:lnTo>
                <a:close/>
              </a:path>
            </a:pathLst>
          </a:custGeom>
          <a:blipFill rotWithShape="1">
            <a:blip r:embed="rId3">
              <a:alphaModFix/>
            </a:blip>
            <a:stretch>
              <a:fillRect b="0" l="0" r="0" t="0"/>
            </a:stretch>
          </a:blipFill>
          <a:ln>
            <a:noFill/>
          </a:ln>
        </p:spPr>
      </p:sp>
      <p:sp>
        <p:nvSpPr>
          <p:cNvPr id="367" name="Google Shape;367;p40"/>
          <p:cNvSpPr/>
          <p:nvPr/>
        </p:nvSpPr>
        <p:spPr>
          <a:xfrm flipH="1">
            <a:off x="5952845" y="79952"/>
            <a:ext cx="3657600" cy="1486569"/>
          </a:xfrm>
          <a:custGeom>
            <a:rect b="b" l="l" r="r" t="t"/>
            <a:pathLst>
              <a:path extrusionOk="0" h="2973137" w="7315200">
                <a:moveTo>
                  <a:pt x="7315200" y="0"/>
                </a:moveTo>
                <a:lnTo>
                  <a:pt x="0" y="0"/>
                </a:lnTo>
                <a:lnTo>
                  <a:pt x="0" y="2973137"/>
                </a:lnTo>
                <a:lnTo>
                  <a:pt x="7315200" y="2973137"/>
                </a:lnTo>
                <a:lnTo>
                  <a:pt x="7315200" y="0"/>
                </a:lnTo>
                <a:close/>
              </a:path>
            </a:pathLst>
          </a:custGeom>
          <a:blipFill rotWithShape="1">
            <a:blip r:embed="rId4">
              <a:alphaModFix/>
            </a:blip>
            <a:stretch>
              <a:fillRect b="0" l="0" r="0" t="0"/>
            </a:stretch>
          </a:blipFill>
          <a:ln>
            <a:noFill/>
          </a:ln>
        </p:spPr>
      </p:sp>
      <p:sp>
        <p:nvSpPr>
          <p:cNvPr id="368" name="Google Shape;368;p40"/>
          <p:cNvSpPr txBox="1"/>
          <p:nvPr/>
        </p:nvSpPr>
        <p:spPr>
          <a:xfrm>
            <a:off x="1088248" y="-9"/>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Other Ways to Learn More</a:t>
            </a:r>
            <a:endParaRPr b="1" sz="700">
              <a:latin typeface="Life Savers"/>
              <a:ea typeface="Life Savers"/>
              <a:cs typeface="Life Savers"/>
              <a:sym typeface="Life Savers"/>
            </a:endParaRPr>
          </a:p>
        </p:txBody>
      </p:sp>
      <p:sp>
        <p:nvSpPr>
          <p:cNvPr id="369" name="Google Shape;369;p40"/>
          <p:cNvSpPr/>
          <p:nvPr/>
        </p:nvSpPr>
        <p:spPr>
          <a:xfrm>
            <a:off x="6978301" y="2571756"/>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5">
              <a:alphaModFix amt="58999"/>
            </a:blip>
            <a:stretch>
              <a:fillRect b="0" l="0" r="0" t="0"/>
            </a:stretch>
          </a:blipFill>
          <a:ln>
            <a:noFill/>
          </a:ln>
        </p:spPr>
      </p:sp>
      <p:sp>
        <p:nvSpPr>
          <p:cNvPr id="370" name="Google Shape;370;p40"/>
          <p:cNvSpPr txBox="1"/>
          <p:nvPr/>
        </p:nvSpPr>
        <p:spPr>
          <a:xfrm>
            <a:off x="264850" y="1212700"/>
            <a:ext cx="7541100" cy="3558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400"/>
              </a:spcBef>
              <a:spcAft>
                <a:spcPts val="0"/>
              </a:spcAft>
              <a:buNone/>
            </a:pPr>
            <a:r>
              <a:rPr b="1" lang="en" sz="1700" u="sng">
                <a:solidFill>
                  <a:schemeClr val="hlink"/>
                </a:solidFill>
                <a:latin typeface="Happy Monkey"/>
                <a:ea typeface="Happy Monkey"/>
                <a:cs typeface="Happy Monkey"/>
                <a:sym typeface="Happy Monkey"/>
                <a:hlinkClick r:id="rId6"/>
              </a:rPr>
              <a:t>Frequently Asked Questions (FAQ)</a:t>
            </a:r>
            <a:r>
              <a:rPr b="1" lang="en" sz="1700" u="sng">
                <a:solidFill>
                  <a:srgbClr val="666666"/>
                </a:solidFill>
                <a:latin typeface="Happy Monkey"/>
                <a:ea typeface="Happy Monkey"/>
                <a:cs typeface="Happy Monkey"/>
                <a:sym typeface="Happy Monkey"/>
              </a:rPr>
              <a:t> </a:t>
            </a:r>
            <a:endParaRPr b="1" sz="1700" u="sng">
              <a:solidFill>
                <a:srgbClr val="666666"/>
              </a:solidFill>
              <a:latin typeface="Happy Monkey"/>
              <a:ea typeface="Happy Monkey"/>
              <a:cs typeface="Happy Monkey"/>
              <a:sym typeface="Happy Monkey"/>
            </a:endParaRPr>
          </a:p>
          <a:p>
            <a:pPr indent="0" lvl="0" marL="0" rtl="0" algn="ctr">
              <a:lnSpc>
                <a:spcPct val="115000"/>
              </a:lnSpc>
              <a:spcBef>
                <a:spcPts val="400"/>
              </a:spcBef>
              <a:spcAft>
                <a:spcPts val="0"/>
              </a:spcAft>
              <a:buNone/>
            </a:pPr>
            <a:r>
              <a:rPr lang="en" sz="1700" u="sng">
                <a:solidFill>
                  <a:srgbClr val="666666"/>
                </a:solidFill>
                <a:latin typeface="Happy Monkey"/>
                <a:ea typeface="Happy Monkey"/>
                <a:cs typeface="Happy Monkey"/>
                <a:sym typeface="Happy Monkey"/>
              </a:rPr>
              <a:t>(</a:t>
            </a:r>
            <a:r>
              <a:rPr lang="en" sz="1700" u="sng">
                <a:solidFill>
                  <a:schemeClr val="hlink"/>
                </a:solidFill>
                <a:latin typeface="Happy Monkey"/>
                <a:ea typeface="Happy Monkey"/>
                <a:cs typeface="Happy Monkey"/>
                <a:sym typeface="Happy Monkey"/>
                <a:hlinkClick r:id="rId7"/>
              </a:rPr>
              <a:t>https://www.schools.nyc.gov/docs/default-source/default-document-library/student-to-student-discrimination-sexual-and-other-harassment-intimidation-bullying-faq</a:t>
            </a:r>
            <a:r>
              <a:rPr lang="en" sz="1700">
                <a:solidFill>
                  <a:srgbClr val="666666"/>
                </a:solidFill>
                <a:latin typeface="Happy Monkey"/>
                <a:ea typeface="Happy Monkey"/>
                <a:cs typeface="Happy Monkey"/>
                <a:sym typeface="Happy Monkey"/>
              </a:rPr>
              <a:t>)</a:t>
            </a:r>
            <a:endParaRPr sz="1700">
              <a:solidFill>
                <a:srgbClr val="666666"/>
              </a:solidFill>
              <a:latin typeface="Happy Monkey"/>
              <a:ea typeface="Happy Monkey"/>
              <a:cs typeface="Happy Monkey"/>
              <a:sym typeface="Happy Monkey"/>
            </a:endParaRPr>
          </a:p>
          <a:p>
            <a:pPr indent="0" lvl="0" marL="0" rtl="0" algn="l">
              <a:lnSpc>
                <a:spcPct val="115000"/>
              </a:lnSpc>
              <a:spcBef>
                <a:spcPts val="400"/>
              </a:spcBef>
              <a:spcAft>
                <a:spcPts val="0"/>
              </a:spcAft>
              <a:buNone/>
            </a:pPr>
            <a:r>
              <a:rPr lang="en" sz="1700">
                <a:solidFill>
                  <a:srgbClr val="666666"/>
                </a:solidFill>
                <a:latin typeface="Happy Monkey"/>
                <a:ea typeface="Happy Monkey"/>
                <a:cs typeface="Happy Monkey"/>
                <a:sym typeface="Happy Monkey"/>
              </a:rPr>
              <a:t>This resource for parents and students includes helpful information about how to report A-831 and/or A-832 incidents, the investigation process, and follow-up actions that are required under the regulations to prevent and address student-to-student sexual harassment and student-to-student gender-based harassment, bullying, intimidation, and/or discrimination. </a:t>
            </a:r>
            <a:r>
              <a:rPr lang="en" sz="1700" u="sng">
                <a:solidFill>
                  <a:srgbClr val="666666"/>
                </a:solidFill>
                <a:latin typeface="Happy Monkey"/>
                <a:ea typeface="Happy Monkey"/>
                <a:cs typeface="Happy Monkey"/>
                <a:sym typeface="Happy Monkey"/>
              </a:rPr>
              <a:t>You can ask your school how to get a copy</a:t>
            </a:r>
            <a:r>
              <a:rPr lang="en" sz="1700">
                <a:solidFill>
                  <a:srgbClr val="666666"/>
                </a:solidFill>
                <a:latin typeface="Happy Monkey"/>
                <a:ea typeface="Happy Monkey"/>
                <a:cs typeface="Happy Monkey"/>
                <a:sym typeface="Happy Monkey"/>
              </a:rPr>
              <a:t>.</a:t>
            </a:r>
            <a:endParaRPr sz="1700">
              <a:solidFill>
                <a:srgbClr val="666666"/>
              </a:solidFill>
              <a:latin typeface="Happy Monkey"/>
              <a:ea typeface="Happy Monkey"/>
              <a:cs typeface="Happy Monkey"/>
              <a:sym typeface="Happy Monke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173" name="Shape 173"/>
        <p:cNvGrpSpPr/>
        <p:nvPr/>
      </p:nvGrpSpPr>
      <p:grpSpPr>
        <a:xfrm>
          <a:off x="0" y="0"/>
          <a:ext cx="0" cy="0"/>
          <a:chOff x="0" y="0"/>
          <a:chExt cx="0" cy="0"/>
        </a:xfrm>
      </p:grpSpPr>
      <p:grpSp>
        <p:nvGrpSpPr>
          <p:cNvPr id="174" name="Google Shape;174;p24"/>
          <p:cNvGrpSpPr/>
          <p:nvPr/>
        </p:nvGrpSpPr>
        <p:grpSpPr>
          <a:xfrm>
            <a:off x="432509" y="1900495"/>
            <a:ext cx="1536134" cy="1543020"/>
            <a:chOff x="1813" y="0"/>
            <a:chExt cx="809173" cy="812800"/>
          </a:xfrm>
        </p:grpSpPr>
        <p:sp>
          <p:nvSpPr>
            <p:cNvPr id="175" name="Google Shape;175;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BB1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2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24"/>
          <p:cNvGrpSpPr/>
          <p:nvPr/>
        </p:nvGrpSpPr>
        <p:grpSpPr>
          <a:xfrm>
            <a:off x="2644917" y="1900500"/>
            <a:ext cx="1536134" cy="1543020"/>
            <a:chOff x="1813" y="0"/>
            <a:chExt cx="809173" cy="812800"/>
          </a:xfrm>
        </p:grpSpPr>
        <p:sp>
          <p:nvSpPr>
            <p:cNvPr id="178" name="Google Shape;178;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BB1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9" name="Google Shape;179;p2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0" name="Google Shape;180;p24"/>
          <p:cNvSpPr/>
          <p:nvPr/>
        </p:nvSpPr>
        <p:spPr>
          <a:xfrm rot="4005840">
            <a:off x="9167764" y="-569698"/>
            <a:ext cx="335935" cy="2828925"/>
          </a:xfrm>
          <a:custGeom>
            <a:rect b="b" l="l" r="r" t="t"/>
            <a:pathLst>
              <a:path extrusionOk="0" h="5657850" w="671870">
                <a:moveTo>
                  <a:pt x="0" y="0"/>
                </a:moveTo>
                <a:lnTo>
                  <a:pt x="671870" y="0"/>
                </a:lnTo>
                <a:lnTo>
                  <a:pt x="671870" y="5657850"/>
                </a:lnTo>
                <a:lnTo>
                  <a:pt x="0" y="5657850"/>
                </a:lnTo>
                <a:lnTo>
                  <a:pt x="0" y="0"/>
                </a:lnTo>
                <a:close/>
              </a:path>
            </a:pathLst>
          </a:custGeom>
          <a:blipFill rotWithShape="1">
            <a:blip r:embed="rId3">
              <a:alphaModFix/>
            </a:blip>
            <a:stretch>
              <a:fillRect b="0" l="0" r="0" t="0"/>
            </a:stretch>
          </a:blipFill>
          <a:ln>
            <a:noFill/>
          </a:ln>
        </p:spPr>
      </p:sp>
      <p:sp>
        <p:nvSpPr>
          <p:cNvPr id="181" name="Google Shape;181;p24"/>
          <p:cNvSpPr txBox="1"/>
          <p:nvPr/>
        </p:nvSpPr>
        <p:spPr>
          <a:xfrm>
            <a:off x="830066" y="840003"/>
            <a:ext cx="7483800" cy="5541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600">
                <a:solidFill>
                  <a:schemeClr val="accent6"/>
                </a:solidFill>
                <a:latin typeface="Life Savers"/>
                <a:ea typeface="Life Savers"/>
                <a:cs typeface="Life Savers"/>
                <a:sym typeface="Life Savers"/>
              </a:rPr>
              <a:t>What will we talk about?</a:t>
            </a:r>
            <a:endParaRPr b="1" sz="1300">
              <a:solidFill>
                <a:schemeClr val="accent6"/>
              </a:solidFill>
              <a:latin typeface="Life Savers"/>
              <a:ea typeface="Life Savers"/>
              <a:cs typeface="Life Savers"/>
              <a:sym typeface="Life Savers"/>
            </a:endParaRPr>
          </a:p>
        </p:txBody>
      </p:sp>
      <p:sp>
        <p:nvSpPr>
          <p:cNvPr id="182" name="Google Shape;182;p24"/>
          <p:cNvSpPr/>
          <p:nvPr/>
        </p:nvSpPr>
        <p:spPr>
          <a:xfrm rot="-7104330">
            <a:off x="584278" y="-404605"/>
            <a:ext cx="854628" cy="1837910"/>
          </a:xfrm>
          <a:custGeom>
            <a:rect b="b" l="l" r="r" t="t"/>
            <a:pathLst>
              <a:path extrusionOk="0" h="3675820" w="1709256">
                <a:moveTo>
                  <a:pt x="0" y="0"/>
                </a:moveTo>
                <a:lnTo>
                  <a:pt x="1709256" y="0"/>
                </a:lnTo>
                <a:lnTo>
                  <a:pt x="1709256" y="3675820"/>
                </a:lnTo>
                <a:lnTo>
                  <a:pt x="0" y="3675820"/>
                </a:lnTo>
                <a:lnTo>
                  <a:pt x="0" y="0"/>
                </a:lnTo>
                <a:close/>
              </a:path>
            </a:pathLst>
          </a:custGeom>
          <a:blipFill rotWithShape="1">
            <a:blip r:embed="rId4">
              <a:alphaModFix/>
            </a:blip>
            <a:stretch>
              <a:fillRect b="0" l="0" r="0" t="0"/>
            </a:stretch>
          </a:blipFill>
          <a:ln>
            <a:noFill/>
          </a:ln>
        </p:spPr>
      </p:sp>
      <p:sp>
        <p:nvSpPr>
          <p:cNvPr id="183" name="Google Shape;183;p24"/>
          <p:cNvSpPr/>
          <p:nvPr/>
        </p:nvSpPr>
        <p:spPr>
          <a:xfrm rot="1200310">
            <a:off x="-719993" y="3763580"/>
            <a:ext cx="1480125" cy="1731140"/>
          </a:xfrm>
          <a:custGeom>
            <a:rect b="b" l="l" r="r" t="t"/>
            <a:pathLst>
              <a:path extrusionOk="0" h="3462279" w="2960249">
                <a:moveTo>
                  <a:pt x="0" y="0"/>
                </a:moveTo>
                <a:lnTo>
                  <a:pt x="2960249" y="0"/>
                </a:lnTo>
                <a:lnTo>
                  <a:pt x="2960249" y="3462280"/>
                </a:lnTo>
                <a:lnTo>
                  <a:pt x="0" y="3462280"/>
                </a:lnTo>
                <a:lnTo>
                  <a:pt x="0" y="0"/>
                </a:lnTo>
                <a:close/>
              </a:path>
            </a:pathLst>
          </a:custGeom>
          <a:blipFill rotWithShape="1">
            <a:blip r:embed="rId5">
              <a:alphaModFix/>
            </a:blip>
            <a:stretch>
              <a:fillRect b="0" l="0" r="0" t="0"/>
            </a:stretch>
          </a:blipFill>
          <a:ln>
            <a:noFill/>
          </a:ln>
        </p:spPr>
      </p:sp>
      <p:sp>
        <p:nvSpPr>
          <p:cNvPr id="184" name="Google Shape;184;p24"/>
          <p:cNvSpPr/>
          <p:nvPr/>
        </p:nvSpPr>
        <p:spPr>
          <a:xfrm>
            <a:off x="4597544" y="-560699"/>
            <a:ext cx="3657600" cy="1486569"/>
          </a:xfrm>
          <a:custGeom>
            <a:rect b="b" l="l" r="r" t="t"/>
            <a:pathLst>
              <a:path extrusionOk="0" h="2973137" w="7315200">
                <a:moveTo>
                  <a:pt x="0" y="0"/>
                </a:moveTo>
                <a:lnTo>
                  <a:pt x="7315200" y="0"/>
                </a:lnTo>
                <a:lnTo>
                  <a:pt x="7315200" y="2973137"/>
                </a:lnTo>
                <a:lnTo>
                  <a:pt x="0" y="2973137"/>
                </a:lnTo>
                <a:lnTo>
                  <a:pt x="0" y="0"/>
                </a:lnTo>
                <a:close/>
              </a:path>
            </a:pathLst>
          </a:custGeom>
          <a:blipFill rotWithShape="1">
            <a:blip r:embed="rId6">
              <a:alphaModFix/>
            </a:blip>
            <a:stretch>
              <a:fillRect b="0" l="0" r="0" t="0"/>
            </a:stretch>
          </a:blipFill>
          <a:ln>
            <a:noFill/>
          </a:ln>
        </p:spPr>
      </p:sp>
      <p:sp>
        <p:nvSpPr>
          <p:cNvPr id="185" name="Google Shape;185;p24"/>
          <p:cNvSpPr/>
          <p:nvPr/>
        </p:nvSpPr>
        <p:spPr>
          <a:xfrm>
            <a:off x="1522117" y="4160479"/>
            <a:ext cx="3208421" cy="2057400"/>
          </a:xfrm>
          <a:custGeom>
            <a:rect b="b" l="l" r="r" t="t"/>
            <a:pathLst>
              <a:path extrusionOk="0" h="4114800" w="6416842">
                <a:moveTo>
                  <a:pt x="0" y="0"/>
                </a:moveTo>
                <a:lnTo>
                  <a:pt x="6416842" y="0"/>
                </a:lnTo>
                <a:lnTo>
                  <a:pt x="6416842" y="4114800"/>
                </a:lnTo>
                <a:lnTo>
                  <a:pt x="0" y="4114800"/>
                </a:lnTo>
                <a:lnTo>
                  <a:pt x="0" y="0"/>
                </a:lnTo>
                <a:close/>
              </a:path>
            </a:pathLst>
          </a:custGeom>
          <a:blipFill rotWithShape="1">
            <a:blip r:embed="rId7">
              <a:alphaModFix/>
            </a:blip>
            <a:stretch>
              <a:fillRect b="0" l="0" r="0" t="0"/>
            </a:stretch>
          </a:blipFill>
          <a:ln>
            <a:noFill/>
          </a:ln>
        </p:spPr>
      </p:sp>
      <p:sp>
        <p:nvSpPr>
          <p:cNvPr id="186" name="Google Shape;186;p24"/>
          <p:cNvSpPr txBox="1"/>
          <p:nvPr/>
        </p:nvSpPr>
        <p:spPr>
          <a:xfrm>
            <a:off x="115775" y="3648100"/>
            <a:ext cx="21696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2000">
                <a:solidFill>
                  <a:srgbClr val="666666"/>
                </a:solidFill>
                <a:latin typeface="Happy Monkey"/>
                <a:ea typeface="Happy Monkey"/>
                <a:cs typeface="Happy Monkey"/>
                <a:sym typeface="Happy Monkey"/>
              </a:rPr>
              <a:t>Consent</a:t>
            </a:r>
            <a:endParaRPr sz="2000">
              <a:latin typeface="Happy Monkey"/>
              <a:ea typeface="Happy Monkey"/>
              <a:cs typeface="Happy Monkey"/>
              <a:sym typeface="Happy Monkey"/>
            </a:endParaRPr>
          </a:p>
        </p:txBody>
      </p:sp>
      <p:sp>
        <p:nvSpPr>
          <p:cNvPr id="187" name="Google Shape;187;p24"/>
          <p:cNvSpPr txBox="1"/>
          <p:nvPr/>
        </p:nvSpPr>
        <p:spPr>
          <a:xfrm>
            <a:off x="2328192" y="3648100"/>
            <a:ext cx="2169600" cy="661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1700"/>
              </a:spcBef>
              <a:spcAft>
                <a:spcPts val="0"/>
              </a:spcAft>
              <a:buSzPts val="1100"/>
              <a:buNone/>
            </a:pPr>
            <a:r>
              <a:rPr lang="en" sz="2000">
                <a:solidFill>
                  <a:srgbClr val="666666"/>
                </a:solidFill>
                <a:latin typeface="Happy Monkey"/>
                <a:ea typeface="Happy Monkey"/>
                <a:cs typeface="Happy Monkey"/>
                <a:sym typeface="Happy Monkey"/>
              </a:rPr>
              <a:t>Body Boundaries</a:t>
            </a:r>
            <a:endParaRPr b="1" sz="2000">
              <a:solidFill>
                <a:srgbClr val="0DAAAE"/>
              </a:solidFill>
              <a:latin typeface="Happy Monkey"/>
              <a:ea typeface="Happy Monkey"/>
              <a:cs typeface="Happy Monkey"/>
              <a:sym typeface="Happy Monkey"/>
            </a:endParaRPr>
          </a:p>
        </p:txBody>
      </p:sp>
      <p:grpSp>
        <p:nvGrpSpPr>
          <p:cNvPr id="188" name="Google Shape;188;p24"/>
          <p:cNvGrpSpPr/>
          <p:nvPr/>
        </p:nvGrpSpPr>
        <p:grpSpPr>
          <a:xfrm>
            <a:off x="4857309" y="1838020"/>
            <a:ext cx="1536134" cy="1543020"/>
            <a:chOff x="1813" y="0"/>
            <a:chExt cx="809173" cy="812800"/>
          </a:xfrm>
        </p:grpSpPr>
        <p:sp>
          <p:nvSpPr>
            <p:cNvPr id="189" name="Google Shape;189;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BB1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24"/>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24"/>
          <p:cNvGrpSpPr/>
          <p:nvPr/>
        </p:nvGrpSpPr>
        <p:grpSpPr>
          <a:xfrm>
            <a:off x="7229942" y="1838025"/>
            <a:ext cx="1536134" cy="1543020"/>
            <a:chOff x="1813" y="0"/>
            <a:chExt cx="809173" cy="812800"/>
          </a:xfrm>
        </p:grpSpPr>
        <p:sp>
          <p:nvSpPr>
            <p:cNvPr id="192" name="Google Shape;192;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BB1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24"/>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24"/>
          <p:cNvSpPr txBox="1"/>
          <p:nvPr/>
        </p:nvSpPr>
        <p:spPr>
          <a:xfrm>
            <a:off x="6974427" y="3562625"/>
            <a:ext cx="21696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2000">
                <a:solidFill>
                  <a:srgbClr val="666666"/>
                </a:solidFill>
                <a:latin typeface="Happy Monkey"/>
                <a:ea typeface="Happy Monkey"/>
                <a:cs typeface="Happy Monkey"/>
                <a:sym typeface="Happy Monkey"/>
              </a:rPr>
              <a:t>Reporting</a:t>
            </a:r>
            <a:endParaRPr sz="2000">
              <a:latin typeface="Happy Monkey"/>
              <a:ea typeface="Happy Monkey"/>
              <a:cs typeface="Happy Monkey"/>
              <a:sym typeface="Happy Monkey"/>
            </a:endParaRPr>
          </a:p>
        </p:txBody>
      </p:sp>
      <p:sp>
        <p:nvSpPr>
          <p:cNvPr id="195" name="Google Shape;195;p24"/>
          <p:cNvSpPr txBox="1"/>
          <p:nvPr/>
        </p:nvSpPr>
        <p:spPr>
          <a:xfrm>
            <a:off x="4651304" y="3648100"/>
            <a:ext cx="2169600" cy="661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1700"/>
              </a:spcBef>
              <a:spcAft>
                <a:spcPts val="0"/>
              </a:spcAft>
              <a:buSzPts val="1100"/>
              <a:buNone/>
            </a:pPr>
            <a:r>
              <a:rPr lang="en" sz="2000">
                <a:solidFill>
                  <a:srgbClr val="666666"/>
                </a:solidFill>
                <a:latin typeface="Happy Monkey"/>
                <a:ea typeface="Happy Monkey"/>
                <a:cs typeface="Happy Monkey"/>
                <a:sym typeface="Happy Monkey"/>
              </a:rPr>
              <a:t>Word</a:t>
            </a:r>
            <a:r>
              <a:rPr lang="en" sz="2000">
                <a:solidFill>
                  <a:srgbClr val="666666"/>
                </a:solidFill>
                <a:latin typeface="Happy Monkey"/>
                <a:ea typeface="Happy Monkey"/>
                <a:cs typeface="Happy Monkey"/>
                <a:sym typeface="Happy Monkey"/>
              </a:rPr>
              <a:t> Boundaries</a:t>
            </a:r>
            <a:endParaRPr b="1" sz="2000">
              <a:solidFill>
                <a:srgbClr val="0DAAAE"/>
              </a:solidFill>
              <a:latin typeface="Happy Monkey"/>
              <a:ea typeface="Happy Monkey"/>
              <a:cs typeface="Happy Monkey"/>
              <a:sym typeface="Happy Monkey"/>
            </a:endParaRPr>
          </a:p>
        </p:txBody>
      </p:sp>
      <p:pic>
        <p:nvPicPr>
          <p:cNvPr id="196" name="Google Shape;196;p24"/>
          <p:cNvPicPr preferRelativeResize="0"/>
          <p:nvPr/>
        </p:nvPicPr>
        <p:blipFill>
          <a:blip r:embed="rId8">
            <a:alphaModFix/>
          </a:blip>
          <a:stretch>
            <a:fillRect/>
          </a:stretch>
        </p:blipFill>
        <p:spPr>
          <a:xfrm>
            <a:off x="457288" y="1928725"/>
            <a:ext cx="1486574" cy="1486574"/>
          </a:xfrm>
          <a:prstGeom prst="rect">
            <a:avLst/>
          </a:prstGeom>
          <a:noFill/>
          <a:ln>
            <a:noFill/>
          </a:ln>
        </p:spPr>
      </p:pic>
      <p:pic>
        <p:nvPicPr>
          <p:cNvPr id="197" name="Google Shape;197;p24"/>
          <p:cNvPicPr preferRelativeResize="0"/>
          <p:nvPr/>
        </p:nvPicPr>
        <p:blipFill>
          <a:blip r:embed="rId9">
            <a:alphaModFix/>
          </a:blip>
          <a:stretch>
            <a:fillRect/>
          </a:stretch>
        </p:blipFill>
        <p:spPr>
          <a:xfrm>
            <a:off x="2611738" y="1900499"/>
            <a:ext cx="1602482" cy="1543025"/>
          </a:xfrm>
          <a:prstGeom prst="rect">
            <a:avLst/>
          </a:prstGeom>
          <a:noFill/>
          <a:ln>
            <a:noFill/>
          </a:ln>
        </p:spPr>
      </p:pic>
      <p:pic>
        <p:nvPicPr>
          <p:cNvPr id="198" name="Google Shape;198;p24"/>
          <p:cNvPicPr preferRelativeResize="0"/>
          <p:nvPr/>
        </p:nvPicPr>
        <p:blipFill>
          <a:blip r:embed="rId10">
            <a:alphaModFix/>
          </a:blip>
          <a:stretch>
            <a:fillRect/>
          </a:stretch>
        </p:blipFill>
        <p:spPr>
          <a:xfrm>
            <a:off x="4967375" y="1951535"/>
            <a:ext cx="1316000" cy="1316000"/>
          </a:xfrm>
          <a:prstGeom prst="rect">
            <a:avLst/>
          </a:prstGeom>
          <a:noFill/>
          <a:ln>
            <a:noFill/>
          </a:ln>
        </p:spPr>
      </p:pic>
      <p:pic>
        <p:nvPicPr>
          <p:cNvPr id="199" name="Google Shape;199;p24"/>
          <p:cNvPicPr preferRelativeResize="0"/>
          <p:nvPr/>
        </p:nvPicPr>
        <p:blipFill>
          <a:blip r:embed="rId11">
            <a:alphaModFix/>
          </a:blip>
          <a:stretch>
            <a:fillRect/>
          </a:stretch>
        </p:blipFill>
        <p:spPr>
          <a:xfrm>
            <a:off x="7302911" y="2006901"/>
            <a:ext cx="1390201" cy="110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03" name="Shape 203"/>
        <p:cNvGrpSpPr/>
        <p:nvPr/>
      </p:nvGrpSpPr>
      <p:grpSpPr>
        <a:xfrm>
          <a:off x="0" y="0"/>
          <a:ext cx="0" cy="0"/>
          <a:chOff x="0" y="0"/>
          <a:chExt cx="0" cy="0"/>
        </a:xfrm>
      </p:grpSpPr>
      <p:sp>
        <p:nvSpPr>
          <p:cNvPr id="204" name="Google Shape;204;p25"/>
          <p:cNvSpPr/>
          <p:nvPr/>
        </p:nvSpPr>
        <p:spPr>
          <a:xfrm>
            <a:off x="6218289" y="-44910"/>
            <a:ext cx="3657600" cy="1690021"/>
          </a:xfrm>
          <a:custGeom>
            <a:rect b="b" l="l" r="r" t="t"/>
            <a:pathLst>
              <a:path extrusionOk="0" h="3380042" w="7315200">
                <a:moveTo>
                  <a:pt x="0" y="0"/>
                </a:moveTo>
                <a:lnTo>
                  <a:pt x="7315200" y="0"/>
                </a:lnTo>
                <a:lnTo>
                  <a:pt x="7315200" y="3380042"/>
                </a:lnTo>
                <a:lnTo>
                  <a:pt x="0" y="3380042"/>
                </a:lnTo>
                <a:lnTo>
                  <a:pt x="0" y="0"/>
                </a:lnTo>
                <a:close/>
              </a:path>
            </a:pathLst>
          </a:custGeom>
          <a:blipFill rotWithShape="1">
            <a:blip r:embed="rId3">
              <a:alphaModFix/>
            </a:blip>
            <a:stretch>
              <a:fillRect b="0" l="0" r="0" t="0"/>
            </a:stretch>
          </a:blipFill>
          <a:ln>
            <a:noFill/>
          </a:ln>
        </p:spPr>
      </p:sp>
      <p:sp>
        <p:nvSpPr>
          <p:cNvPr id="205" name="Google Shape;205;p25"/>
          <p:cNvSpPr txBox="1"/>
          <p:nvPr/>
        </p:nvSpPr>
        <p:spPr>
          <a:xfrm>
            <a:off x="514350" y="514350"/>
            <a:ext cx="8115300" cy="5850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800">
                <a:solidFill>
                  <a:srgbClr val="ED7843"/>
                </a:solidFill>
                <a:latin typeface="Life Savers"/>
                <a:ea typeface="Life Savers"/>
                <a:cs typeface="Life Savers"/>
                <a:sym typeface="Life Savers"/>
              </a:rPr>
              <a:t>Agreements</a:t>
            </a:r>
            <a:endParaRPr b="1" sz="700">
              <a:latin typeface="Life Savers"/>
              <a:ea typeface="Life Savers"/>
              <a:cs typeface="Life Savers"/>
              <a:sym typeface="Life Savers"/>
            </a:endParaRPr>
          </a:p>
        </p:txBody>
      </p:sp>
      <p:graphicFrame>
        <p:nvGraphicFramePr>
          <p:cNvPr id="206" name="Google Shape;206;p25"/>
          <p:cNvGraphicFramePr/>
          <p:nvPr/>
        </p:nvGraphicFramePr>
        <p:xfrm>
          <a:off x="491928" y="1704104"/>
          <a:ext cx="3000000" cy="3000000"/>
        </p:xfrm>
        <a:graphic>
          <a:graphicData uri="http://schemas.openxmlformats.org/drawingml/2006/table">
            <a:tbl>
              <a:tblPr>
                <a:noFill/>
                <a:tableStyleId>{12D40CB2-3267-4521-8566-F6BCD1471EE1}</a:tableStyleId>
              </a:tblPr>
              <a:tblGrid>
                <a:gridCol w="2712575"/>
                <a:gridCol w="2712575"/>
                <a:gridCol w="2712575"/>
              </a:tblGrid>
              <a:tr h="1500625">
                <a:tc>
                  <a:txBody>
                    <a:bodyPr/>
                    <a:lstStyle/>
                    <a:p>
                      <a:pPr indent="0" lvl="0" marL="0" rtl="0" algn="ctr">
                        <a:lnSpc>
                          <a:spcPct val="115000"/>
                        </a:lnSpc>
                        <a:spcBef>
                          <a:spcPts val="0"/>
                        </a:spcBef>
                        <a:spcAft>
                          <a:spcPts val="0"/>
                        </a:spcAft>
                        <a:buSzPts val="1100"/>
                        <a:buNone/>
                      </a:pPr>
                      <a:r>
                        <a:rPr lang="en" sz="2400">
                          <a:solidFill>
                            <a:srgbClr val="666666"/>
                          </a:solidFill>
                          <a:latin typeface="Happy Monkey"/>
                          <a:ea typeface="Happy Monkey"/>
                          <a:cs typeface="Happy Monkey"/>
                          <a:sym typeface="Happy Monkey"/>
                        </a:rPr>
                        <a:t>One mic</a:t>
                      </a:r>
                      <a:endParaRPr b="1" sz="2400">
                        <a:solidFill>
                          <a:srgbClr val="FFFFFF"/>
                        </a:solidFill>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9D849"/>
                    </a:solidFill>
                  </a:tcPr>
                </a:tc>
                <a:tc>
                  <a:txBody>
                    <a:bodyPr/>
                    <a:lstStyle/>
                    <a:p>
                      <a:pPr indent="0" lvl="0" marL="0" rtl="0" algn="ctr">
                        <a:lnSpc>
                          <a:spcPct val="115000"/>
                        </a:lnSpc>
                        <a:spcBef>
                          <a:spcPts val="3600"/>
                        </a:spcBef>
                        <a:spcAft>
                          <a:spcPts val="0"/>
                        </a:spcAft>
                        <a:buSzPts val="1100"/>
                        <a:buNone/>
                      </a:pPr>
                      <a:r>
                        <a:rPr lang="en" sz="2400">
                          <a:solidFill>
                            <a:srgbClr val="666666"/>
                          </a:solidFill>
                          <a:latin typeface="Happy Monkey"/>
                          <a:ea typeface="Happy Monkey"/>
                          <a:cs typeface="Happy Monkey"/>
                          <a:sym typeface="Happy Monkey"/>
                        </a:rPr>
                        <a:t>Respect each other</a:t>
                      </a:r>
                      <a:endParaRPr b="1" sz="2400">
                        <a:solidFill>
                          <a:srgbClr val="FFFFFF"/>
                        </a:solidFill>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EAB41"/>
                    </a:solidFill>
                  </a:tcPr>
                </a:tc>
                <a:tc>
                  <a:txBody>
                    <a:bodyPr/>
                    <a:lstStyle/>
                    <a:p>
                      <a:pPr indent="0" lvl="0" marL="0" rtl="0" algn="ctr">
                        <a:lnSpc>
                          <a:spcPct val="115000"/>
                        </a:lnSpc>
                        <a:spcBef>
                          <a:spcPts val="3600"/>
                        </a:spcBef>
                        <a:spcAft>
                          <a:spcPts val="0"/>
                        </a:spcAft>
                        <a:buSzPts val="1100"/>
                        <a:buNone/>
                      </a:pPr>
                      <a:r>
                        <a:rPr lang="en" sz="2400">
                          <a:solidFill>
                            <a:srgbClr val="666666"/>
                          </a:solidFill>
                          <a:latin typeface="Happy Monkey"/>
                          <a:ea typeface="Happy Monkey"/>
                          <a:cs typeface="Happy Monkey"/>
                          <a:sym typeface="Happy Monkey"/>
                        </a:rPr>
                        <a:t>Ask for help</a:t>
                      </a:r>
                      <a:endParaRPr b="1" sz="2400">
                        <a:solidFill>
                          <a:srgbClr val="FFFFFF"/>
                        </a:solidFill>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9D849"/>
                    </a:solidFill>
                  </a:tcPr>
                </a:tc>
              </a:tr>
              <a:tr h="1500625">
                <a:tc>
                  <a:txBody>
                    <a:bodyPr/>
                    <a:lstStyle/>
                    <a:p>
                      <a:pPr indent="0" lvl="0" marL="0" rtl="0" algn="ctr">
                        <a:lnSpc>
                          <a:spcPct val="115000"/>
                        </a:lnSpc>
                        <a:spcBef>
                          <a:spcPts val="3600"/>
                        </a:spcBef>
                        <a:spcAft>
                          <a:spcPts val="0"/>
                        </a:spcAft>
                        <a:buSzPts val="1100"/>
                        <a:buNone/>
                      </a:pPr>
                      <a:r>
                        <a:rPr lang="en" sz="2400">
                          <a:solidFill>
                            <a:srgbClr val="666666"/>
                          </a:solidFill>
                          <a:latin typeface="Happy Monkey"/>
                          <a:ea typeface="Happy Monkey"/>
                          <a:cs typeface="Happy Monkey"/>
                          <a:sym typeface="Happy Monkey"/>
                        </a:rPr>
                        <a:t>Right to pass</a:t>
                      </a:r>
                      <a:endParaRPr b="1" sz="2400">
                        <a:solidFill>
                          <a:srgbClr val="FFFFFF"/>
                        </a:solidFill>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EAB41"/>
                    </a:solidFill>
                  </a:tcPr>
                </a:tc>
                <a:tc>
                  <a:txBody>
                    <a:bodyPr/>
                    <a:lstStyle/>
                    <a:p>
                      <a:pPr indent="0" lvl="0" marL="0" marR="0" rtl="0" algn="ctr">
                        <a:lnSpc>
                          <a:spcPct val="140000"/>
                        </a:lnSpc>
                        <a:spcBef>
                          <a:spcPts val="0"/>
                        </a:spcBef>
                        <a:spcAft>
                          <a:spcPts val="0"/>
                        </a:spcAft>
                        <a:buNone/>
                      </a:pPr>
                      <a:r>
                        <a:t/>
                      </a:r>
                      <a:endParaRPr sz="2400">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9D849"/>
                    </a:solidFill>
                  </a:tcPr>
                </a:tc>
                <a:tc>
                  <a:txBody>
                    <a:bodyPr/>
                    <a:lstStyle/>
                    <a:p>
                      <a:pPr indent="0" lvl="0" marL="0" rtl="0" algn="ctr">
                        <a:lnSpc>
                          <a:spcPct val="115000"/>
                        </a:lnSpc>
                        <a:spcBef>
                          <a:spcPts val="3600"/>
                        </a:spcBef>
                        <a:spcAft>
                          <a:spcPts val="0"/>
                        </a:spcAft>
                        <a:buSzPts val="1100"/>
                        <a:buNone/>
                      </a:pPr>
                      <a:r>
                        <a:rPr lang="en" sz="2400">
                          <a:solidFill>
                            <a:srgbClr val="666666"/>
                          </a:solidFill>
                          <a:latin typeface="Happy Monkey"/>
                          <a:ea typeface="Happy Monkey"/>
                          <a:cs typeface="Happy Monkey"/>
                          <a:sym typeface="Happy Monkey"/>
                        </a:rPr>
                        <a:t>Avoid sharing personal stories</a:t>
                      </a:r>
                      <a:endParaRPr b="1" sz="2400">
                        <a:solidFill>
                          <a:srgbClr val="FFFFFF"/>
                        </a:solidFill>
                        <a:latin typeface="Happy Monkey"/>
                        <a:ea typeface="Happy Monkey"/>
                        <a:cs typeface="Happy Monkey"/>
                        <a:sym typeface="Happy Monkey"/>
                      </a:endParaRPr>
                    </a:p>
                  </a:txBody>
                  <a:tcPr marT="95250" marB="95250" marR="95250" marL="952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EAB41"/>
                    </a:solidFill>
                  </a:tcPr>
                </a:tc>
              </a:tr>
            </a:tbl>
          </a:graphicData>
        </a:graphic>
      </p:graphicFrame>
      <p:sp>
        <p:nvSpPr>
          <p:cNvPr id="207" name="Google Shape;207;p25"/>
          <p:cNvSpPr/>
          <p:nvPr/>
        </p:nvSpPr>
        <p:spPr>
          <a:xfrm flipH="1">
            <a:off x="-4202394" y="-392562"/>
            <a:ext cx="5678815" cy="1972098"/>
          </a:xfrm>
          <a:custGeom>
            <a:rect b="b" l="l" r="r" t="t"/>
            <a:pathLst>
              <a:path extrusionOk="0" h="3944195" w="11357629">
                <a:moveTo>
                  <a:pt x="11357630" y="0"/>
                </a:moveTo>
                <a:lnTo>
                  <a:pt x="0" y="0"/>
                </a:lnTo>
                <a:lnTo>
                  <a:pt x="0" y="3944195"/>
                </a:lnTo>
                <a:lnTo>
                  <a:pt x="11357630" y="3944195"/>
                </a:lnTo>
                <a:lnTo>
                  <a:pt x="11357630" y="0"/>
                </a:lnTo>
                <a:close/>
              </a:path>
            </a:pathLst>
          </a:custGeom>
          <a:blipFill rotWithShape="1">
            <a:blip r:embed="rId4">
              <a:alphaModFix/>
            </a:blip>
            <a:stretch>
              <a:fillRect b="0" l="0" r="0" t="0"/>
            </a:stretch>
          </a:blipFill>
          <a:ln>
            <a:noFill/>
          </a:ln>
        </p:spPr>
      </p:sp>
      <p:sp>
        <p:nvSpPr>
          <p:cNvPr id="208" name="Google Shape;208;p25"/>
          <p:cNvSpPr/>
          <p:nvPr/>
        </p:nvSpPr>
        <p:spPr>
          <a:xfrm rot="2150259">
            <a:off x="8116233" y="1234336"/>
            <a:ext cx="820880" cy="970021"/>
          </a:xfrm>
          <a:custGeom>
            <a:rect b="b" l="l" r="r" t="t"/>
            <a:pathLst>
              <a:path extrusionOk="0" h="1941668" w="1643136">
                <a:moveTo>
                  <a:pt x="0" y="0"/>
                </a:moveTo>
                <a:lnTo>
                  <a:pt x="1643136" y="0"/>
                </a:lnTo>
                <a:lnTo>
                  <a:pt x="1643136" y="1941668"/>
                </a:lnTo>
                <a:lnTo>
                  <a:pt x="0" y="1941668"/>
                </a:lnTo>
                <a:lnTo>
                  <a:pt x="0" y="0"/>
                </a:lnTo>
                <a:close/>
              </a:path>
            </a:pathLst>
          </a:custGeom>
          <a:blipFill rotWithShape="1">
            <a:blip r:embed="rId5">
              <a:alphaModFix/>
            </a:blip>
            <a:stretch>
              <a:fillRect b="0" l="0" r="0" t="0"/>
            </a:stretch>
          </a:blipFill>
          <a:ln>
            <a:noFill/>
          </a:ln>
        </p:spPr>
      </p:sp>
      <p:sp>
        <p:nvSpPr>
          <p:cNvPr id="209" name="Google Shape;209;p25"/>
          <p:cNvSpPr/>
          <p:nvPr/>
        </p:nvSpPr>
        <p:spPr>
          <a:xfrm rot="-1724875">
            <a:off x="-276750" y="4266185"/>
            <a:ext cx="926987" cy="878320"/>
          </a:xfrm>
          <a:custGeom>
            <a:rect b="b" l="l" r="r" t="t"/>
            <a:pathLst>
              <a:path extrusionOk="0" h="1760142" w="1857670">
                <a:moveTo>
                  <a:pt x="0" y="0"/>
                </a:moveTo>
                <a:lnTo>
                  <a:pt x="1857670" y="0"/>
                </a:lnTo>
                <a:lnTo>
                  <a:pt x="1857670" y="1760142"/>
                </a:lnTo>
                <a:lnTo>
                  <a:pt x="0" y="1760142"/>
                </a:lnTo>
                <a:lnTo>
                  <a:pt x="0" y="0"/>
                </a:lnTo>
                <a:close/>
              </a:path>
            </a:pathLst>
          </a:custGeom>
          <a:blipFill rotWithShape="1">
            <a:blip r:embed="rId6">
              <a:alphaModFix/>
            </a:blip>
            <a:stretch>
              <a:fillRect b="0" l="0" r="0" t="0"/>
            </a:stretch>
          </a:blipFill>
          <a:ln>
            <a:noFill/>
          </a:ln>
        </p:spPr>
      </p:sp>
      <p:pic>
        <p:nvPicPr>
          <p:cNvPr id="210" name="Google Shape;210;p25"/>
          <p:cNvPicPr preferRelativeResize="0"/>
          <p:nvPr/>
        </p:nvPicPr>
        <p:blipFill>
          <a:blip r:embed="rId7">
            <a:alphaModFix/>
          </a:blip>
          <a:stretch>
            <a:fillRect/>
          </a:stretch>
        </p:blipFill>
        <p:spPr>
          <a:xfrm>
            <a:off x="1240025" y="2089600"/>
            <a:ext cx="1115125" cy="1115125"/>
          </a:xfrm>
          <a:prstGeom prst="rect">
            <a:avLst/>
          </a:prstGeom>
          <a:noFill/>
          <a:ln>
            <a:noFill/>
          </a:ln>
        </p:spPr>
      </p:pic>
      <p:pic>
        <p:nvPicPr>
          <p:cNvPr id="211" name="Google Shape;211;p25"/>
          <p:cNvPicPr preferRelativeResize="0"/>
          <p:nvPr/>
        </p:nvPicPr>
        <p:blipFill>
          <a:blip r:embed="rId8">
            <a:alphaModFix/>
          </a:blip>
          <a:stretch>
            <a:fillRect/>
          </a:stretch>
        </p:blipFill>
        <p:spPr>
          <a:xfrm>
            <a:off x="5080944" y="2157801"/>
            <a:ext cx="756500" cy="978724"/>
          </a:xfrm>
          <a:prstGeom prst="rect">
            <a:avLst/>
          </a:prstGeom>
          <a:noFill/>
          <a:ln>
            <a:noFill/>
          </a:ln>
        </p:spPr>
      </p:pic>
      <p:pic>
        <p:nvPicPr>
          <p:cNvPr id="212" name="Google Shape;212;p25"/>
          <p:cNvPicPr preferRelativeResize="0"/>
          <p:nvPr/>
        </p:nvPicPr>
        <p:blipFill>
          <a:blip r:embed="rId9">
            <a:alphaModFix/>
          </a:blip>
          <a:stretch>
            <a:fillRect/>
          </a:stretch>
        </p:blipFill>
        <p:spPr>
          <a:xfrm>
            <a:off x="6659450" y="2013673"/>
            <a:ext cx="1047125" cy="126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16" name="Shape 216"/>
        <p:cNvGrpSpPr/>
        <p:nvPr/>
      </p:nvGrpSpPr>
      <p:grpSpPr>
        <a:xfrm>
          <a:off x="0" y="0"/>
          <a:ext cx="0" cy="0"/>
          <a:chOff x="0" y="0"/>
          <a:chExt cx="0" cy="0"/>
        </a:xfrm>
      </p:grpSpPr>
      <p:sp>
        <p:nvSpPr>
          <p:cNvPr id="217" name="Google Shape;217;p26"/>
          <p:cNvSpPr/>
          <p:nvPr/>
        </p:nvSpPr>
        <p:spPr>
          <a:xfrm>
            <a:off x="-1089860" y="3796560"/>
            <a:ext cx="3208421" cy="2057400"/>
          </a:xfrm>
          <a:custGeom>
            <a:rect b="b" l="l" r="r" t="t"/>
            <a:pathLst>
              <a:path extrusionOk="0" h="4114800" w="6416842">
                <a:moveTo>
                  <a:pt x="0" y="0"/>
                </a:moveTo>
                <a:lnTo>
                  <a:pt x="6416842" y="0"/>
                </a:lnTo>
                <a:lnTo>
                  <a:pt x="6416842" y="4114800"/>
                </a:lnTo>
                <a:lnTo>
                  <a:pt x="0" y="4114800"/>
                </a:lnTo>
                <a:lnTo>
                  <a:pt x="0" y="0"/>
                </a:lnTo>
                <a:close/>
              </a:path>
            </a:pathLst>
          </a:custGeom>
          <a:blipFill rotWithShape="1">
            <a:blip r:embed="rId3">
              <a:alphaModFix/>
            </a:blip>
            <a:stretch>
              <a:fillRect b="0" l="0" r="0" t="0"/>
            </a:stretch>
          </a:blipFill>
          <a:ln>
            <a:noFill/>
          </a:ln>
        </p:spPr>
      </p:sp>
      <p:sp>
        <p:nvSpPr>
          <p:cNvPr id="218" name="Google Shape;218;p26"/>
          <p:cNvSpPr/>
          <p:nvPr/>
        </p:nvSpPr>
        <p:spPr>
          <a:xfrm>
            <a:off x="7668262" y="-732606"/>
            <a:ext cx="3657600" cy="1906524"/>
          </a:xfrm>
          <a:custGeom>
            <a:rect b="b" l="l" r="r" t="t"/>
            <a:pathLst>
              <a:path extrusionOk="0" h="3813048" w="7315200">
                <a:moveTo>
                  <a:pt x="0" y="0"/>
                </a:moveTo>
                <a:lnTo>
                  <a:pt x="7315200" y="0"/>
                </a:lnTo>
                <a:lnTo>
                  <a:pt x="7315200" y="3813048"/>
                </a:lnTo>
                <a:lnTo>
                  <a:pt x="0" y="3813048"/>
                </a:lnTo>
                <a:lnTo>
                  <a:pt x="0" y="0"/>
                </a:lnTo>
                <a:close/>
              </a:path>
            </a:pathLst>
          </a:custGeom>
          <a:blipFill rotWithShape="1">
            <a:blip r:embed="rId4">
              <a:alphaModFix/>
            </a:blip>
            <a:stretch>
              <a:fillRect b="0" l="0" r="0" t="0"/>
            </a:stretch>
          </a:blipFill>
          <a:ln>
            <a:noFill/>
          </a:ln>
        </p:spPr>
      </p:sp>
      <p:sp>
        <p:nvSpPr>
          <p:cNvPr id="219" name="Google Shape;219;p26"/>
          <p:cNvSpPr/>
          <p:nvPr/>
        </p:nvSpPr>
        <p:spPr>
          <a:xfrm>
            <a:off x="126281" y="-1002003"/>
            <a:ext cx="3657600" cy="1690021"/>
          </a:xfrm>
          <a:custGeom>
            <a:rect b="b" l="l" r="r" t="t"/>
            <a:pathLst>
              <a:path extrusionOk="0" h="3380042" w="7315200">
                <a:moveTo>
                  <a:pt x="0" y="0"/>
                </a:moveTo>
                <a:lnTo>
                  <a:pt x="7315200" y="0"/>
                </a:lnTo>
                <a:lnTo>
                  <a:pt x="7315200" y="3380041"/>
                </a:lnTo>
                <a:lnTo>
                  <a:pt x="0" y="3380041"/>
                </a:lnTo>
                <a:lnTo>
                  <a:pt x="0" y="0"/>
                </a:lnTo>
                <a:close/>
              </a:path>
            </a:pathLst>
          </a:custGeom>
          <a:blipFill rotWithShape="1">
            <a:blip r:embed="rId5">
              <a:alphaModFix/>
            </a:blip>
            <a:stretch>
              <a:fillRect b="0" l="0" r="0" t="0"/>
            </a:stretch>
          </a:blipFill>
          <a:ln>
            <a:noFill/>
          </a:ln>
        </p:spPr>
      </p:sp>
      <p:sp>
        <p:nvSpPr>
          <p:cNvPr id="220" name="Google Shape;220;p26"/>
          <p:cNvSpPr/>
          <p:nvPr/>
        </p:nvSpPr>
        <p:spPr>
          <a:xfrm>
            <a:off x="327560" y="739892"/>
            <a:ext cx="1362918" cy="1387194"/>
          </a:xfrm>
          <a:custGeom>
            <a:rect b="b" l="l" r="r" t="t"/>
            <a:pathLst>
              <a:path extrusionOk="0" h="2774388" w="2725836">
                <a:moveTo>
                  <a:pt x="0" y="0"/>
                </a:moveTo>
                <a:lnTo>
                  <a:pt x="2725837" y="0"/>
                </a:lnTo>
                <a:lnTo>
                  <a:pt x="2725837" y="2774388"/>
                </a:lnTo>
                <a:lnTo>
                  <a:pt x="0" y="2774388"/>
                </a:lnTo>
                <a:lnTo>
                  <a:pt x="0" y="0"/>
                </a:lnTo>
                <a:close/>
              </a:path>
            </a:pathLst>
          </a:custGeom>
          <a:blipFill rotWithShape="1">
            <a:blip r:embed="rId6">
              <a:alphaModFix/>
            </a:blip>
            <a:stretch>
              <a:fillRect b="0" l="0" r="0" t="0"/>
            </a:stretch>
          </a:blipFill>
          <a:ln>
            <a:noFill/>
          </a:ln>
        </p:spPr>
      </p:sp>
      <p:sp>
        <p:nvSpPr>
          <p:cNvPr id="221" name="Google Shape;221;p26"/>
          <p:cNvSpPr txBox="1"/>
          <p:nvPr/>
        </p:nvSpPr>
        <p:spPr>
          <a:xfrm>
            <a:off x="1088273" y="872816"/>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Consent </a:t>
            </a:r>
            <a:endParaRPr b="1" sz="700">
              <a:latin typeface="Life Savers"/>
              <a:ea typeface="Life Savers"/>
              <a:cs typeface="Life Savers"/>
              <a:sym typeface="Life Savers"/>
            </a:endParaRPr>
          </a:p>
        </p:txBody>
      </p:sp>
      <p:pic>
        <p:nvPicPr>
          <p:cNvPr id="222" name="Google Shape;222;p26"/>
          <p:cNvPicPr preferRelativeResize="0"/>
          <p:nvPr/>
        </p:nvPicPr>
        <p:blipFill>
          <a:blip r:embed="rId7">
            <a:alphaModFix/>
          </a:blip>
          <a:stretch>
            <a:fillRect/>
          </a:stretch>
        </p:blipFill>
        <p:spPr>
          <a:xfrm>
            <a:off x="5156336" y="1703990"/>
            <a:ext cx="1994597" cy="3273185"/>
          </a:xfrm>
          <a:prstGeom prst="rect">
            <a:avLst/>
          </a:prstGeom>
          <a:noFill/>
          <a:ln>
            <a:noFill/>
          </a:ln>
        </p:spPr>
      </p:pic>
      <p:pic>
        <p:nvPicPr>
          <p:cNvPr id="223" name="Google Shape;223;p26"/>
          <p:cNvPicPr preferRelativeResize="0"/>
          <p:nvPr/>
        </p:nvPicPr>
        <p:blipFill>
          <a:blip r:embed="rId8">
            <a:alphaModFix/>
          </a:blip>
          <a:stretch>
            <a:fillRect/>
          </a:stretch>
        </p:blipFill>
        <p:spPr>
          <a:xfrm>
            <a:off x="1866736" y="1750315"/>
            <a:ext cx="2504434" cy="3273185"/>
          </a:xfrm>
          <a:prstGeom prst="rect">
            <a:avLst/>
          </a:prstGeom>
          <a:noFill/>
          <a:ln>
            <a:noFill/>
          </a:ln>
        </p:spPr>
      </p:pic>
      <p:sp>
        <p:nvSpPr>
          <p:cNvPr id="224" name="Google Shape;224;p26"/>
          <p:cNvSpPr/>
          <p:nvPr/>
        </p:nvSpPr>
        <p:spPr>
          <a:xfrm>
            <a:off x="6978301" y="2475531"/>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9">
              <a:alphaModFix amt="58999"/>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28" name="Shape 228"/>
        <p:cNvGrpSpPr/>
        <p:nvPr/>
      </p:nvGrpSpPr>
      <p:grpSpPr>
        <a:xfrm>
          <a:off x="0" y="0"/>
          <a:ext cx="0" cy="0"/>
          <a:chOff x="0" y="0"/>
          <a:chExt cx="0" cy="0"/>
        </a:xfrm>
      </p:grpSpPr>
      <p:sp>
        <p:nvSpPr>
          <p:cNvPr id="229" name="Google Shape;229;p27"/>
          <p:cNvSpPr/>
          <p:nvPr/>
        </p:nvSpPr>
        <p:spPr>
          <a:xfrm>
            <a:off x="4597544" y="-560699"/>
            <a:ext cx="3657600" cy="1486569"/>
          </a:xfrm>
          <a:custGeom>
            <a:rect b="b" l="l" r="r" t="t"/>
            <a:pathLst>
              <a:path extrusionOk="0" h="2973137" w="7315200">
                <a:moveTo>
                  <a:pt x="0" y="0"/>
                </a:moveTo>
                <a:lnTo>
                  <a:pt x="7315200" y="0"/>
                </a:lnTo>
                <a:lnTo>
                  <a:pt x="7315200" y="2973137"/>
                </a:lnTo>
                <a:lnTo>
                  <a:pt x="0" y="2973137"/>
                </a:lnTo>
                <a:lnTo>
                  <a:pt x="0" y="0"/>
                </a:lnTo>
                <a:close/>
              </a:path>
            </a:pathLst>
          </a:custGeom>
          <a:blipFill rotWithShape="1">
            <a:blip r:embed="rId3">
              <a:alphaModFix/>
            </a:blip>
            <a:stretch>
              <a:fillRect b="0" l="0" r="0" t="0"/>
            </a:stretch>
          </a:blipFill>
          <a:ln>
            <a:noFill/>
          </a:ln>
        </p:spPr>
      </p:sp>
      <p:sp>
        <p:nvSpPr>
          <p:cNvPr id="230" name="Google Shape;230;p27"/>
          <p:cNvSpPr/>
          <p:nvPr/>
        </p:nvSpPr>
        <p:spPr>
          <a:xfrm>
            <a:off x="1522117" y="4160479"/>
            <a:ext cx="3208421" cy="2057400"/>
          </a:xfrm>
          <a:custGeom>
            <a:rect b="b" l="l" r="r" t="t"/>
            <a:pathLst>
              <a:path extrusionOk="0" h="4114800" w="6416842">
                <a:moveTo>
                  <a:pt x="0" y="0"/>
                </a:moveTo>
                <a:lnTo>
                  <a:pt x="6416842" y="0"/>
                </a:lnTo>
                <a:lnTo>
                  <a:pt x="6416842" y="4114800"/>
                </a:lnTo>
                <a:lnTo>
                  <a:pt x="0" y="4114800"/>
                </a:lnTo>
                <a:lnTo>
                  <a:pt x="0" y="0"/>
                </a:lnTo>
                <a:close/>
              </a:path>
            </a:pathLst>
          </a:custGeom>
          <a:blipFill rotWithShape="1">
            <a:blip r:embed="rId4">
              <a:alphaModFix/>
            </a:blip>
            <a:stretch>
              <a:fillRect b="0" l="0" r="0" t="0"/>
            </a:stretch>
          </a:blipFill>
          <a:ln>
            <a:noFill/>
          </a:ln>
        </p:spPr>
      </p:sp>
      <p:sp>
        <p:nvSpPr>
          <p:cNvPr id="231" name="Google Shape;231;p27"/>
          <p:cNvSpPr txBox="1"/>
          <p:nvPr/>
        </p:nvSpPr>
        <p:spPr>
          <a:xfrm>
            <a:off x="830091" y="100753"/>
            <a:ext cx="7483800" cy="5694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700">
                <a:solidFill>
                  <a:schemeClr val="accent6"/>
                </a:solidFill>
                <a:latin typeface="Life Savers"/>
                <a:ea typeface="Life Savers"/>
                <a:cs typeface="Life Savers"/>
                <a:sym typeface="Life Savers"/>
              </a:rPr>
              <a:t>How to Ask for Consent</a:t>
            </a:r>
            <a:endParaRPr b="1">
              <a:solidFill>
                <a:schemeClr val="accent6"/>
              </a:solidFill>
              <a:latin typeface="Life Savers"/>
              <a:ea typeface="Life Savers"/>
              <a:cs typeface="Life Savers"/>
              <a:sym typeface="Life Savers"/>
            </a:endParaRPr>
          </a:p>
        </p:txBody>
      </p:sp>
      <p:pic>
        <p:nvPicPr>
          <p:cNvPr id="232" name="Google Shape;232;p27"/>
          <p:cNvPicPr preferRelativeResize="0"/>
          <p:nvPr/>
        </p:nvPicPr>
        <p:blipFill>
          <a:blip r:embed="rId5">
            <a:alphaModFix/>
          </a:blip>
          <a:stretch>
            <a:fillRect/>
          </a:stretch>
        </p:blipFill>
        <p:spPr>
          <a:xfrm>
            <a:off x="1127950" y="870052"/>
            <a:ext cx="7127200" cy="3917600"/>
          </a:xfrm>
          <a:prstGeom prst="rect">
            <a:avLst/>
          </a:prstGeom>
          <a:noFill/>
          <a:ln>
            <a:noFill/>
          </a:ln>
        </p:spPr>
      </p:pic>
      <p:pic>
        <p:nvPicPr>
          <p:cNvPr id="233" name="Google Shape;233;p27"/>
          <p:cNvPicPr preferRelativeResize="0"/>
          <p:nvPr/>
        </p:nvPicPr>
        <p:blipFill>
          <a:blip r:embed="rId6">
            <a:alphaModFix/>
          </a:blip>
          <a:stretch>
            <a:fillRect/>
          </a:stretch>
        </p:blipFill>
        <p:spPr>
          <a:xfrm>
            <a:off x="-62475" y="1969800"/>
            <a:ext cx="1832600" cy="3236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37" name="Shape 237"/>
        <p:cNvGrpSpPr/>
        <p:nvPr/>
      </p:nvGrpSpPr>
      <p:grpSpPr>
        <a:xfrm>
          <a:off x="0" y="0"/>
          <a:ext cx="0" cy="0"/>
          <a:chOff x="0" y="0"/>
          <a:chExt cx="0" cy="0"/>
        </a:xfrm>
      </p:grpSpPr>
      <p:sp>
        <p:nvSpPr>
          <p:cNvPr id="238" name="Google Shape;238;p28"/>
          <p:cNvSpPr/>
          <p:nvPr/>
        </p:nvSpPr>
        <p:spPr>
          <a:xfrm>
            <a:off x="-1089860" y="3796560"/>
            <a:ext cx="3208421" cy="2057400"/>
          </a:xfrm>
          <a:custGeom>
            <a:rect b="b" l="l" r="r" t="t"/>
            <a:pathLst>
              <a:path extrusionOk="0" h="4114800" w="6416842">
                <a:moveTo>
                  <a:pt x="0" y="0"/>
                </a:moveTo>
                <a:lnTo>
                  <a:pt x="6416842" y="0"/>
                </a:lnTo>
                <a:lnTo>
                  <a:pt x="6416842" y="4114800"/>
                </a:lnTo>
                <a:lnTo>
                  <a:pt x="0" y="4114800"/>
                </a:lnTo>
                <a:lnTo>
                  <a:pt x="0" y="0"/>
                </a:lnTo>
                <a:close/>
              </a:path>
            </a:pathLst>
          </a:custGeom>
          <a:blipFill rotWithShape="1">
            <a:blip r:embed="rId3">
              <a:alphaModFix/>
            </a:blip>
            <a:stretch>
              <a:fillRect b="0" l="0" r="0" t="0"/>
            </a:stretch>
          </a:blipFill>
          <a:ln>
            <a:noFill/>
          </a:ln>
        </p:spPr>
      </p:sp>
      <p:sp>
        <p:nvSpPr>
          <p:cNvPr id="239" name="Google Shape;239;p28"/>
          <p:cNvSpPr/>
          <p:nvPr/>
        </p:nvSpPr>
        <p:spPr>
          <a:xfrm>
            <a:off x="7668262" y="-732606"/>
            <a:ext cx="3657600" cy="1906524"/>
          </a:xfrm>
          <a:custGeom>
            <a:rect b="b" l="l" r="r" t="t"/>
            <a:pathLst>
              <a:path extrusionOk="0" h="3813048" w="7315200">
                <a:moveTo>
                  <a:pt x="0" y="0"/>
                </a:moveTo>
                <a:lnTo>
                  <a:pt x="7315200" y="0"/>
                </a:lnTo>
                <a:lnTo>
                  <a:pt x="7315200" y="3813048"/>
                </a:lnTo>
                <a:lnTo>
                  <a:pt x="0" y="3813048"/>
                </a:lnTo>
                <a:lnTo>
                  <a:pt x="0" y="0"/>
                </a:lnTo>
                <a:close/>
              </a:path>
            </a:pathLst>
          </a:custGeom>
          <a:blipFill rotWithShape="1">
            <a:blip r:embed="rId4">
              <a:alphaModFix/>
            </a:blip>
            <a:stretch>
              <a:fillRect b="0" l="0" r="0" t="0"/>
            </a:stretch>
          </a:blipFill>
          <a:ln>
            <a:noFill/>
          </a:ln>
        </p:spPr>
      </p:sp>
      <p:sp>
        <p:nvSpPr>
          <p:cNvPr id="240" name="Google Shape;240;p28"/>
          <p:cNvSpPr/>
          <p:nvPr/>
        </p:nvSpPr>
        <p:spPr>
          <a:xfrm>
            <a:off x="126281" y="-1002003"/>
            <a:ext cx="3657600" cy="1690021"/>
          </a:xfrm>
          <a:custGeom>
            <a:rect b="b" l="l" r="r" t="t"/>
            <a:pathLst>
              <a:path extrusionOk="0" h="3380042" w="7315200">
                <a:moveTo>
                  <a:pt x="0" y="0"/>
                </a:moveTo>
                <a:lnTo>
                  <a:pt x="7315200" y="0"/>
                </a:lnTo>
                <a:lnTo>
                  <a:pt x="7315200" y="3380041"/>
                </a:lnTo>
                <a:lnTo>
                  <a:pt x="0" y="3380041"/>
                </a:lnTo>
                <a:lnTo>
                  <a:pt x="0" y="0"/>
                </a:lnTo>
                <a:close/>
              </a:path>
            </a:pathLst>
          </a:custGeom>
          <a:blipFill rotWithShape="1">
            <a:blip r:embed="rId5">
              <a:alphaModFix/>
            </a:blip>
            <a:stretch>
              <a:fillRect b="0" l="0" r="0" t="0"/>
            </a:stretch>
          </a:blipFill>
          <a:ln>
            <a:noFill/>
          </a:ln>
        </p:spPr>
      </p:sp>
      <p:sp>
        <p:nvSpPr>
          <p:cNvPr id="241" name="Google Shape;241;p28"/>
          <p:cNvSpPr txBox="1"/>
          <p:nvPr/>
        </p:nvSpPr>
        <p:spPr>
          <a:xfrm>
            <a:off x="1015398" y="196040"/>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Body </a:t>
            </a:r>
            <a:r>
              <a:rPr b="1" lang="en" sz="4500">
                <a:solidFill>
                  <a:srgbClr val="F86D46"/>
                </a:solidFill>
                <a:latin typeface="Life Savers"/>
                <a:ea typeface="Life Savers"/>
                <a:cs typeface="Life Savers"/>
                <a:sym typeface="Life Savers"/>
              </a:rPr>
              <a:t>Boundaries</a:t>
            </a:r>
            <a:r>
              <a:rPr b="1" lang="en" sz="4500">
                <a:solidFill>
                  <a:srgbClr val="F86D46"/>
                </a:solidFill>
                <a:latin typeface="Life Savers"/>
                <a:ea typeface="Life Savers"/>
                <a:cs typeface="Life Savers"/>
                <a:sym typeface="Life Savers"/>
              </a:rPr>
              <a:t> </a:t>
            </a:r>
            <a:r>
              <a:rPr b="1" lang="en" sz="4500">
                <a:solidFill>
                  <a:srgbClr val="F86D46"/>
                </a:solidFill>
                <a:latin typeface="Life Savers"/>
                <a:ea typeface="Life Savers"/>
                <a:cs typeface="Life Savers"/>
                <a:sym typeface="Life Savers"/>
              </a:rPr>
              <a:t> </a:t>
            </a:r>
            <a:endParaRPr b="1" sz="700">
              <a:latin typeface="Life Savers"/>
              <a:ea typeface="Life Savers"/>
              <a:cs typeface="Life Savers"/>
              <a:sym typeface="Life Savers"/>
            </a:endParaRPr>
          </a:p>
        </p:txBody>
      </p:sp>
      <p:pic>
        <p:nvPicPr>
          <p:cNvPr id="242" name="Google Shape;242;p28"/>
          <p:cNvPicPr preferRelativeResize="0"/>
          <p:nvPr/>
        </p:nvPicPr>
        <p:blipFill>
          <a:blip r:embed="rId6">
            <a:alphaModFix/>
          </a:blip>
          <a:stretch>
            <a:fillRect/>
          </a:stretch>
        </p:blipFill>
        <p:spPr>
          <a:xfrm>
            <a:off x="3599486" y="1697115"/>
            <a:ext cx="1945052" cy="3273185"/>
          </a:xfrm>
          <a:prstGeom prst="rect">
            <a:avLst/>
          </a:prstGeom>
          <a:noFill/>
          <a:ln>
            <a:noFill/>
          </a:ln>
        </p:spPr>
      </p:pic>
      <p:pic>
        <p:nvPicPr>
          <p:cNvPr id="243" name="Google Shape;243;p28"/>
          <p:cNvPicPr preferRelativeResize="0"/>
          <p:nvPr/>
        </p:nvPicPr>
        <p:blipFill>
          <a:blip r:embed="rId7">
            <a:alphaModFix/>
          </a:blip>
          <a:stretch>
            <a:fillRect/>
          </a:stretch>
        </p:blipFill>
        <p:spPr>
          <a:xfrm>
            <a:off x="5103404" y="925027"/>
            <a:ext cx="2169692" cy="1646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47" name="Shape 247"/>
        <p:cNvGrpSpPr/>
        <p:nvPr/>
      </p:nvGrpSpPr>
      <p:grpSpPr>
        <a:xfrm>
          <a:off x="0" y="0"/>
          <a:ext cx="0" cy="0"/>
          <a:chOff x="0" y="0"/>
          <a:chExt cx="0" cy="0"/>
        </a:xfrm>
      </p:grpSpPr>
      <p:sp>
        <p:nvSpPr>
          <p:cNvPr id="248" name="Google Shape;248;p29"/>
          <p:cNvSpPr/>
          <p:nvPr/>
        </p:nvSpPr>
        <p:spPr>
          <a:xfrm>
            <a:off x="389921" y="3757212"/>
            <a:ext cx="3494523" cy="20574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3">
              <a:alphaModFix/>
            </a:blip>
            <a:stretch>
              <a:fillRect b="0" l="0" r="0" t="0"/>
            </a:stretch>
          </a:blipFill>
          <a:ln>
            <a:noFill/>
          </a:ln>
        </p:spPr>
      </p:sp>
      <p:sp>
        <p:nvSpPr>
          <p:cNvPr id="249" name="Google Shape;249;p29"/>
          <p:cNvSpPr/>
          <p:nvPr/>
        </p:nvSpPr>
        <p:spPr>
          <a:xfrm>
            <a:off x="-531927" y="0"/>
            <a:ext cx="3657600" cy="1677924"/>
          </a:xfrm>
          <a:custGeom>
            <a:rect b="b" l="l" r="r" t="t"/>
            <a:pathLst>
              <a:path extrusionOk="0" h="3355848" w="7315200">
                <a:moveTo>
                  <a:pt x="0" y="0"/>
                </a:moveTo>
                <a:lnTo>
                  <a:pt x="7315200" y="0"/>
                </a:lnTo>
                <a:lnTo>
                  <a:pt x="7315200" y="3355848"/>
                </a:lnTo>
                <a:lnTo>
                  <a:pt x="0" y="3355848"/>
                </a:lnTo>
                <a:lnTo>
                  <a:pt x="0" y="0"/>
                </a:lnTo>
                <a:close/>
              </a:path>
            </a:pathLst>
          </a:custGeom>
          <a:blipFill rotWithShape="1">
            <a:blip r:embed="rId4">
              <a:alphaModFix/>
            </a:blip>
            <a:stretch>
              <a:fillRect b="0" l="0" r="0" t="0"/>
            </a:stretch>
          </a:blipFill>
          <a:ln>
            <a:noFill/>
          </a:ln>
        </p:spPr>
      </p:sp>
      <p:sp>
        <p:nvSpPr>
          <p:cNvPr id="250" name="Google Shape;250;p29"/>
          <p:cNvSpPr/>
          <p:nvPr/>
        </p:nvSpPr>
        <p:spPr>
          <a:xfrm flipH="1" rot="-7550259">
            <a:off x="7604991" y="-187162"/>
            <a:ext cx="1115204" cy="2055676"/>
          </a:xfrm>
          <a:custGeom>
            <a:rect b="b" l="l" r="r" t="t"/>
            <a:pathLst>
              <a:path extrusionOk="0" h="4114800" w="2232279">
                <a:moveTo>
                  <a:pt x="2232279" y="0"/>
                </a:moveTo>
                <a:lnTo>
                  <a:pt x="0" y="0"/>
                </a:lnTo>
                <a:lnTo>
                  <a:pt x="0" y="4114800"/>
                </a:lnTo>
                <a:lnTo>
                  <a:pt x="2232279" y="4114800"/>
                </a:lnTo>
                <a:lnTo>
                  <a:pt x="2232279" y="0"/>
                </a:lnTo>
                <a:close/>
              </a:path>
            </a:pathLst>
          </a:custGeom>
          <a:blipFill rotWithShape="1">
            <a:blip r:embed="rId5">
              <a:alphaModFix/>
            </a:blip>
            <a:stretch>
              <a:fillRect b="0" l="0" r="0" t="0"/>
            </a:stretch>
          </a:blipFill>
          <a:ln>
            <a:noFill/>
          </a:ln>
        </p:spPr>
      </p:sp>
      <p:sp>
        <p:nvSpPr>
          <p:cNvPr id="251" name="Google Shape;251;p29"/>
          <p:cNvSpPr txBox="1"/>
          <p:nvPr/>
        </p:nvSpPr>
        <p:spPr>
          <a:xfrm>
            <a:off x="312350" y="0"/>
            <a:ext cx="3000000" cy="1323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accent6"/>
                </a:solidFill>
                <a:latin typeface="Life Savers"/>
                <a:ea typeface="Life Savers"/>
                <a:cs typeface="Life Savers"/>
                <a:sym typeface="Life Savers"/>
              </a:rPr>
              <a:t>Sam’s Body Boundaries</a:t>
            </a:r>
            <a:endParaRPr b="1" sz="3700">
              <a:solidFill>
                <a:schemeClr val="accent6"/>
              </a:solidFill>
              <a:latin typeface="Life Savers"/>
              <a:ea typeface="Life Savers"/>
              <a:cs typeface="Life Savers"/>
              <a:sym typeface="Life Savers"/>
            </a:endParaRPr>
          </a:p>
        </p:txBody>
      </p:sp>
      <p:pic>
        <p:nvPicPr>
          <p:cNvPr id="252" name="Google Shape;252;p29"/>
          <p:cNvPicPr preferRelativeResize="0"/>
          <p:nvPr/>
        </p:nvPicPr>
        <p:blipFill>
          <a:blip r:embed="rId6">
            <a:alphaModFix/>
          </a:blip>
          <a:stretch>
            <a:fillRect/>
          </a:stretch>
        </p:blipFill>
        <p:spPr>
          <a:xfrm>
            <a:off x="3734894" y="152400"/>
            <a:ext cx="2384887" cy="4838701"/>
          </a:xfrm>
          <a:prstGeom prst="rect">
            <a:avLst/>
          </a:prstGeom>
          <a:noFill/>
          <a:ln>
            <a:noFill/>
          </a:ln>
        </p:spPr>
      </p:pic>
      <p:pic>
        <p:nvPicPr>
          <p:cNvPr id="253" name="Google Shape;253;p29"/>
          <p:cNvPicPr preferRelativeResize="0"/>
          <p:nvPr/>
        </p:nvPicPr>
        <p:blipFill>
          <a:blip r:embed="rId7">
            <a:alphaModFix/>
          </a:blip>
          <a:stretch>
            <a:fillRect/>
          </a:stretch>
        </p:blipFill>
        <p:spPr>
          <a:xfrm>
            <a:off x="4052399" y="2832050"/>
            <a:ext cx="1749875" cy="1890625"/>
          </a:xfrm>
          <a:prstGeom prst="rect">
            <a:avLst/>
          </a:prstGeom>
          <a:noFill/>
          <a:ln>
            <a:noFill/>
          </a:ln>
        </p:spPr>
      </p:pic>
      <p:pic>
        <p:nvPicPr>
          <p:cNvPr id="254" name="Google Shape;254;p29"/>
          <p:cNvPicPr preferRelativeResize="0"/>
          <p:nvPr/>
        </p:nvPicPr>
        <p:blipFill>
          <a:blip r:embed="rId8">
            <a:alphaModFix/>
          </a:blip>
          <a:stretch>
            <a:fillRect/>
          </a:stretch>
        </p:blipFill>
        <p:spPr>
          <a:xfrm>
            <a:off x="3547081" y="1394077"/>
            <a:ext cx="2719419" cy="2355359"/>
          </a:xfrm>
          <a:prstGeom prst="rect">
            <a:avLst/>
          </a:prstGeom>
          <a:noFill/>
          <a:ln>
            <a:noFill/>
          </a:ln>
        </p:spPr>
      </p:pic>
      <p:pic>
        <p:nvPicPr>
          <p:cNvPr id="255" name="Google Shape;255;p29"/>
          <p:cNvPicPr preferRelativeResize="0"/>
          <p:nvPr/>
        </p:nvPicPr>
        <p:blipFill>
          <a:blip r:embed="rId9">
            <a:alphaModFix/>
          </a:blip>
          <a:stretch>
            <a:fillRect/>
          </a:stretch>
        </p:blipFill>
        <p:spPr>
          <a:xfrm>
            <a:off x="3801300" y="3757200"/>
            <a:ext cx="2210984" cy="1323600"/>
          </a:xfrm>
          <a:prstGeom prst="rect">
            <a:avLst/>
          </a:prstGeom>
          <a:noFill/>
          <a:ln>
            <a:noFill/>
          </a:ln>
        </p:spPr>
      </p:pic>
      <p:sp>
        <p:nvSpPr>
          <p:cNvPr id="256" name="Google Shape;256;p29"/>
          <p:cNvSpPr/>
          <p:nvPr/>
        </p:nvSpPr>
        <p:spPr>
          <a:xfrm>
            <a:off x="4172525" y="1894500"/>
            <a:ext cx="1509600" cy="8121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7" name="Google Shape;257;p29"/>
          <p:cNvSpPr/>
          <p:nvPr/>
        </p:nvSpPr>
        <p:spPr>
          <a:xfrm>
            <a:off x="4297938" y="2937200"/>
            <a:ext cx="1258800" cy="6714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61" name="Shape 261"/>
        <p:cNvGrpSpPr/>
        <p:nvPr/>
      </p:nvGrpSpPr>
      <p:grpSpPr>
        <a:xfrm>
          <a:off x="0" y="0"/>
          <a:ext cx="0" cy="0"/>
          <a:chOff x="0" y="0"/>
          <a:chExt cx="0" cy="0"/>
        </a:xfrm>
      </p:grpSpPr>
      <p:sp>
        <p:nvSpPr>
          <p:cNvPr id="262" name="Google Shape;262;p30"/>
          <p:cNvSpPr/>
          <p:nvPr/>
        </p:nvSpPr>
        <p:spPr>
          <a:xfrm>
            <a:off x="389921" y="3757212"/>
            <a:ext cx="3494523" cy="20574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3">
              <a:alphaModFix/>
            </a:blip>
            <a:stretch>
              <a:fillRect b="0" l="0" r="0" t="0"/>
            </a:stretch>
          </a:blipFill>
          <a:ln>
            <a:noFill/>
          </a:ln>
        </p:spPr>
      </p:sp>
      <p:sp>
        <p:nvSpPr>
          <p:cNvPr id="263" name="Google Shape;263;p30"/>
          <p:cNvSpPr/>
          <p:nvPr/>
        </p:nvSpPr>
        <p:spPr>
          <a:xfrm>
            <a:off x="-531927" y="0"/>
            <a:ext cx="3657600" cy="1677924"/>
          </a:xfrm>
          <a:custGeom>
            <a:rect b="b" l="l" r="r" t="t"/>
            <a:pathLst>
              <a:path extrusionOk="0" h="3355848" w="7315200">
                <a:moveTo>
                  <a:pt x="0" y="0"/>
                </a:moveTo>
                <a:lnTo>
                  <a:pt x="7315200" y="0"/>
                </a:lnTo>
                <a:lnTo>
                  <a:pt x="7315200" y="3355848"/>
                </a:lnTo>
                <a:lnTo>
                  <a:pt x="0" y="3355848"/>
                </a:lnTo>
                <a:lnTo>
                  <a:pt x="0" y="0"/>
                </a:lnTo>
                <a:close/>
              </a:path>
            </a:pathLst>
          </a:custGeom>
          <a:blipFill rotWithShape="1">
            <a:blip r:embed="rId4">
              <a:alphaModFix/>
            </a:blip>
            <a:stretch>
              <a:fillRect b="0" l="0" r="0" t="0"/>
            </a:stretch>
          </a:blipFill>
          <a:ln>
            <a:noFill/>
          </a:ln>
        </p:spPr>
      </p:sp>
      <p:sp>
        <p:nvSpPr>
          <p:cNvPr id="264" name="Google Shape;264;p30"/>
          <p:cNvSpPr/>
          <p:nvPr/>
        </p:nvSpPr>
        <p:spPr>
          <a:xfrm flipH="1" rot="-7550259">
            <a:off x="7604991" y="-187162"/>
            <a:ext cx="1115204" cy="2055676"/>
          </a:xfrm>
          <a:custGeom>
            <a:rect b="b" l="l" r="r" t="t"/>
            <a:pathLst>
              <a:path extrusionOk="0" h="4114800" w="2232279">
                <a:moveTo>
                  <a:pt x="2232279" y="0"/>
                </a:moveTo>
                <a:lnTo>
                  <a:pt x="0" y="0"/>
                </a:lnTo>
                <a:lnTo>
                  <a:pt x="0" y="4114800"/>
                </a:lnTo>
                <a:lnTo>
                  <a:pt x="2232279" y="4114800"/>
                </a:lnTo>
                <a:lnTo>
                  <a:pt x="2232279" y="0"/>
                </a:lnTo>
                <a:close/>
              </a:path>
            </a:pathLst>
          </a:custGeom>
          <a:blipFill rotWithShape="1">
            <a:blip r:embed="rId5">
              <a:alphaModFix/>
            </a:blip>
            <a:stretch>
              <a:fillRect b="0" l="0" r="0" t="0"/>
            </a:stretch>
          </a:blipFill>
          <a:ln>
            <a:noFill/>
          </a:ln>
        </p:spPr>
      </p:sp>
      <p:sp>
        <p:nvSpPr>
          <p:cNvPr id="265" name="Google Shape;265;p30"/>
          <p:cNvSpPr txBox="1"/>
          <p:nvPr/>
        </p:nvSpPr>
        <p:spPr>
          <a:xfrm>
            <a:off x="312350" y="0"/>
            <a:ext cx="3000000" cy="1323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accent6"/>
                </a:solidFill>
                <a:latin typeface="Life Savers"/>
                <a:ea typeface="Life Savers"/>
                <a:cs typeface="Life Savers"/>
                <a:sym typeface="Life Savers"/>
              </a:rPr>
              <a:t>Quinn’s</a:t>
            </a:r>
            <a:r>
              <a:rPr b="1" lang="en" sz="3700">
                <a:solidFill>
                  <a:schemeClr val="accent6"/>
                </a:solidFill>
                <a:latin typeface="Life Savers"/>
                <a:ea typeface="Life Savers"/>
                <a:cs typeface="Life Savers"/>
                <a:sym typeface="Life Savers"/>
              </a:rPr>
              <a:t> Body Boundaries</a:t>
            </a:r>
            <a:endParaRPr b="1" sz="3700">
              <a:solidFill>
                <a:schemeClr val="accent6"/>
              </a:solidFill>
              <a:latin typeface="Life Savers"/>
              <a:ea typeface="Life Savers"/>
              <a:cs typeface="Life Savers"/>
              <a:sym typeface="Life Savers"/>
            </a:endParaRPr>
          </a:p>
        </p:txBody>
      </p:sp>
      <p:pic>
        <p:nvPicPr>
          <p:cNvPr id="266" name="Google Shape;266;p30"/>
          <p:cNvPicPr preferRelativeResize="0"/>
          <p:nvPr/>
        </p:nvPicPr>
        <p:blipFill>
          <a:blip r:embed="rId6">
            <a:alphaModFix/>
          </a:blip>
          <a:stretch>
            <a:fillRect/>
          </a:stretch>
        </p:blipFill>
        <p:spPr>
          <a:xfrm>
            <a:off x="4036844" y="152400"/>
            <a:ext cx="2488474" cy="4838699"/>
          </a:xfrm>
          <a:prstGeom prst="rect">
            <a:avLst/>
          </a:prstGeom>
          <a:noFill/>
          <a:ln>
            <a:noFill/>
          </a:ln>
        </p:spPr>
      </p:pic>
      <p:pic>
        <p:nvPicPr>
          <p:cNvPr id="267" name="Google Shape;267;p30"/>
          <p:cNvPicPr preferRelativeResize="0"/>
          <p:nvPr/>
        </p:nvPicPr>
        <p:blipFill>
          <a:blip r:embed="rId7">
            <a:alphaModFix/>
          </a:blip>
          <a:stretch>
            <a:fillRect/>
          </a:stretch>
        </p:blipFill>
        <p:spPr>
          <a:xfrm>
            <a:off x="4252251" y="3502585"/>
            <a:ext cx="2057675" cy="1373615"/>
          </a:xfrm>
          <a:prstGeom prst="rect">
            <a:avLst/>
          </a:prstGeom>
          <a:noFill/>
          <a:ln>
            <a:noFill/>
          </a:ln>
        </p:spPr>
      </p:pic>
      <p:pic>
        <p:nvPicPr>
          <p:cNvPr id="268" name="Google Shape;268;p30"/>
          <p:cNvPicPr preferRelativeResize="0"/>
          <p:nvPr/>
        </p:nvPicPr>
        <p:blipFill>
          <a:blip r:embed="rId8">
            <a:alphaModFix/>
          </a:blip>
          <a:stretch>
            <a:fillRect/>
          </a:stretch>
        </p:blipFill>
        <p:spPr>
          <a:xfrm>
            <a:off x="4417212" y="2669050"/>
            <a:ext cx="1727756" cy="1323600"/>
          </a:xfrm>
          <a:prstGeom prst="rect">
            <a:avLst/>
          </a:prstGeom>
          <a:noFill/>
          <a:ln>
            <a:noFill/>
          </a:ln>
        </p:spPr>
      </p:pic>
      <p:pic>
        <p:nvPicPr>
          <p:cNvPr id="269" name="Google Shape;269;p30"/>
          <p:cNvPicPr preferRelativeResize="0"/>
          <p:nvPr/>
        </p:nvPicPr>
        <p:blipFill>
          <a:blip r:embed="rId9">
            <a:alphaModFix/>
          </a:blip>
          <a:stretch>
            <a:fillRect/>
          </a:stretch>
        </p:blipFill>
        <p:spPr>
          <a:xfrm>
            <a:off x="4038230" y="1323589"/>
            <a:ext cx="2313882" cy="1986667"/>
          </a:xfrm>
          <a:prstGeom prst="rect">
            <a:avLst/>
          </a:prstGeom>
          <a:noFill/>
          <a:ln>
            <a:noFill/>
          </a:ln>
        </p:spPr>
      </p:pic>
      <p:sp>
        <p:nvSpPr>
          <p:cNvPr id="270" name="Google Shape;270;p30"/>
          <p:cNvSpPr/>
          <p:nvPr/>
        </p:nvSpPr>
        <p:spPr>
          <a:xfrm>
            <a:off x="4526288" y="1788475"/>
            <a:ext cx="1509600" cy="812100"/>
          </a:xfrm>
          <a:prstGeom prst="ellipse">
            <a:avLst/>
          </a:prstGeom>
          <a:noFill/>
          <a:ln cap="flat" cmpd="sng" w="1143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1" name="Google Shape;271;p30"/>
          <p:cNvSpPr/>
          <p:nvPr/>
        </p:nvSpPr>
        <p:spPr>
          <a:xfrm>
            <a:off x="4651700" y="2831175"/>
            <a:ext cx="1258800" cy="671400"/>
          </a:xfrm>
          <a:prstGeom prst="ellipse">
            <a:avLst/>
          </a:prstGeom>
          <a:noFill/>
          <a:ln cap="flat" cmpd="sng" w="114300">
            <a:solidFill>
              <a:srgbClr val="FF4F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EFFF"/>
            </a:gs>
            <a:gs pos="100000">
              <a:srgbClr val="94B9FF"/>
            </a:gs>
          </a:gsLst>
          <a:lin ang="0" scaled="0"/>
        </a:gradFill>
      </p:bgPr>
    </p:bg>
    <p:spTree>
      <p:nvGrpSpPr>
        <p:cNvPr id="275" name="Shape 275"/>
        <p:cNvGrpSpPr/>
        <p:nvPr/>
      </p:nvGrpSpPr>
      <p:grpSpPr>
        <a:xfrm>
          <a:off x="0" y="0"/>
          <a:ext cx="0" cy="0"/>
          <a:chOff x="0" y="0"/>
          <a:chExt cx="0" cy="0"/>
        </a:xfrm>
      </p:grpSpPr>
      <p:sp>
        <p:nvSpPr>
          <p:cNvPr id="276" name="Google Shape;276;p31"/>
          <p:cNvSpPr/>
          <p:nvPr/>
        </p:nvSpPr>
        <p:spPr>
          <a:xfrm>
            <a:off x="389921" y="3757212"/>
            <a:ext cx="3494523" cy="20574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3">
              <a:alphaModFix/>
            </a:blip>
            <a:stretch>
              <a:fillRect b="0" l="0" r="0" t="0"/>
            </a:stretch>
          </a:blipFill>
          <a:ln>
            <a:noFill/>
          </a:ln>
        </p:spPr>
      </p:sp>
      <p:sp>
        <p:nvSpPr>
          <p:cNvPr id="277" name="Google Shape;277;p31"/>
          <p:cNvSpPr/>
          <p:nvPr/>
        </p:nvSpPr>
        <p:spPr>
          <a:xfrm>
            <a:off x="-531927" y="0"/>
            <a:ext cx="3657600" cy="1677924"/>
          </a:xfrm>
          <a:custGeom>
            <a:rect b="b" l="l" r="r" t="t"/>
            <a:pathLst>
              <a:path extrusionOk="0" h="3355848" w="7315200">
                <a:moveTo>
                  <a:pt x="0" y="0"/>
                </a:moveTo>
                <a:lnTo>
                  <a:pt x="7315200" y="0"/>
                </a:lnTo>
                <a:lnTo>
                  <a:pt x="7315200" y="3355848"/>
                </a:lnTo>
                <a:lnTo>
                  <a:pt x="0" y="3355848"/>
                </a:lnTo>
                <a:lnTo>
                  <a:pt x="0" y="0"/>
                </a:lnTo>
                <a:close/>
              </a:path>
            </a:pathLst>
          </a:custGeom>
          <a:blipFill rotWithShape="1">
            <a:blip r:embed="rId4">
              <a:alphaModFix/>
            </a:blip>
            <a:stretch>
              <a:fillRect b="0" l="0" r="0" t="0"/>
            </a:stretch>
          </a:blipFill>
          <a:ln>
            <a:noFill/>
          </a:ln>
        </p:spPr>
      </p:sp>
      <p:sp>
        <p:nvSpPr>
          <p:cNvPr id="278" name="Google Shape;278;p31"/>
          <p:cNvSpPr txBox="1"/>
          <p:nvPr/>
        </p:nvSpPr>
        <p:spPr>
          <a:xfrm>
            <a:off x="1088273" y="872816"/>
            <a:ext cx="6967500" cy="692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4500">
                <a:solidFill>
                  <a:srgbClr val="F86D46"/>
                </a:solidFill>
                <a:latin typeface="Life Savers"/>
                <a:ea typeface="Life Savers"/>
                <a:cs typeface="Life Savers"/>
                <a:sym typeface="Life Savers"/>
              </a:rPr>
              <a:t>Word Boundaries  </a:t>
            </a:r>
            <a:endParaRPr b="1" sz="700">
              <a:latin typeface="Life Savers"/>
              <a:ea typeface="Life Savers"/>
              <a:cs typeface="Life Savers"/>
              <a:sym typeface="Life Savers"/>
            </a:endParaRPr>
          </a:p>
        </p:txBody>
      </p:sp>
      <p:pic>
        <p:nvPicPr>
          <p:cNvPr id="279" name="Google Shape;279;p31"/>
          <p:cNvPicPr preferRelativeResize="0"/>
          <p:nvPr/>
        </p:nvPicPr>
        <p:blipFill>
          <a:blip r:embed="rId5">
            <a:alphaModFix/>
          </a:blip>
          <a:stretch>
            <a:fillRect/>
          </a:stretch>
        </p:blipFill>
        <p:spPr>
          <a:xfrm>
            <a:off x="2320173" y="2186441"/>
            <a:ext cx="4897802" cy="1886897"/>
          </a:xfrm>
          <a:prstGeom prst="rect">
            <a:avLst/>
          </a:prstGeom>
          <a:noFill/>
          <a:ln>
            <a:noFill/>
          </a:ln>
        </p:spPr>
      </p:pic>
      <p:sp>
        <p:nvSpPr>
          <p:cNvPr id="280" name="Google Shape;280;p31"/>
          <p:cNvSpPr/>
          <p:nvPr/>
        </p:nvSpPr>
        <p:spPr>
          <a:xfrm>
            <a:off x="6978301" y="2475531"/>
            <a:ext cx="3017520" cy="20574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6">
              <a:alphaModFix amt="58999"/>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86D46"/>
      </a:dk1>
      <a:lt1>
        <a:srgbClr val="CDEFFF"/>
      </a:lt1>
      <a:dk2>
        <a:srgbClr val="191919"/>
      </a:dk2>
      <a:lt2>
        <a:srgbClr val="FABB1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