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Montserrat Medium"/>
      <p:regular r:id="rId41"/>
      <p:bold r:id="rId42"/>
      <p:italic r:id="rId43"/>
      <p:boldItalic r:id="rId44"/>
    </p:embeddedFont>
    <p:embeddedFont>
      <p:font typeface="Life Savers"/>
      <p:regular r:id="rId45"/>
      <p:bold r:id="rId46"/>
    </p:embeddedFont>
    <p:embeddedFont>
      <p:font typeface="Happy Monkey"/>
      <p:regular r:id="rId47"/>
    </p:embeddedFont>
    <p:embeddedFont>
      <p:font typeface="Poppins ExtraBold"/>
      <p:bold r:id="rId48"/>
      <p:boldItalic r:id="rId49"/>
    </p:embeddedFont>
    <p:embeddedFont>
      <p:font typeface="Life Savers ExtraBold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MontserratMedium-bold.fntdata"/><Relationship Id="rId41" Type="http://schemas.openxmlformats.org/officeDocument/2006/relationships/font" Target="fonts/MontserratMedium-regular.fntdata"/><Relationship Id="rId44" Type="http://schemas.openxmlformats.org/officeDocument/2006/relationships/font" Target="fonts/MontserratMedium-boldItalic.fntdata"/><Relationship Id="rId43" Type="http://schemas.openxmlformats.org/officeDocument/2006/relationships/font" Target="fonts/MontserratMedium-italic.fntdata"/><Relationship Id="rId46" Type="http://schemas.openxmlformats.org/officeDocument/2006/relationships/font" Target="fonts/LifeSavers-bold.fntdata"/><Relationship Id="rId45" Type="http://schemas.openxmlformats.org/officeDocument/2006/relationships/font" Target="fonts/LifeSaver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oppinsExtraBold-bold.fntdata"/><Relationship Id="rId47" Type="http://schemas.openxmlformats.org/officeDocument/2006/relationships/font" Target="fonts/HappyMonkey-regular.fntdata"/><Relationship Id="rId49" Type="http://schemas.openxmlformats.org/officeDocument/2006/relationships/font" Target="fonts/PoppinsExtraBold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LifeSaversExtra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a26046ead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4a26046ead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66d3e30b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866d3e30b2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66d3e30b2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866d3e30b2_0_2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66d3e30b2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866d3e30b2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866d3e30b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866d3e30b2_0_2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66d3e30b2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might Scrappy be different if there were rules?  How would other people feel around Scrappy if he were following the rules?</a:t>
            </a:r>
            <a:endParaRPr/>
          </a:p>
        </p:txBody>
      </p:sp>
      <p:sp>
        <p:nvSpPr>
          <p:cNvPr id="276" name="Google Shape;276;g2866d3e30b2_0_2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66e73bbf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866e73bbf2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66e73bbf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866e73bbf2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866d3e30b2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866d3e30b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866e73bbf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866e73bbf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66e73bbf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866e73bbf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66d3e30b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Establishing the purpose of school and how it is different from other places.</a:t>
            </a:r>
            <a:endParaRPr/>
          </a:p>
        </p:txBody>
      </p:sp>
      <p:sp>
        <p:nvSpPr>
          <p:cNvPr id="147" name="Google Shape;147;g2866d3e30b2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66e73bbf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66e73bbf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“alert” mean? When are you alert?  (examples….crossing street…when hear a loud noise)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66e73bbf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866e73bbf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66e73bbf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866e73bbf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belong mean?  When do you feel like you belong? (can use this slide to establish that we all belong in class and in school. All have a place here.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66e73bbf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866e73bbf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866e73bbf2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866e73bbf2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it mean to care? When do you feel cared about?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66e73bbf2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66e73bbf2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a26046ead_2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4a26046ead_2_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866e73bbf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866e73bbf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would a car without wheels be like?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866e73bbf2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866e73bbf2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me something else that could happen if a school did not have any rules.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66e73bbf2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66e73bbf2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would happen if there were not stop lights or street signs?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66d3e30b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66d3e30b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things are we here to learn?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866e73bbf2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866e73bbf2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one more thing that could happen at school if there were not rules.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4a26046ead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24a26046ead_2_2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66e73bbf2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866e73bbf2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866e73bbf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866e73bbf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866e73bbf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tell you what the ABC’s of Safe Learning stand for.</a:t>
            </a:r>
            <a:endParaRPr/>
          </a:p>
        </p:txBody>
      </p:sp>
      <p:sp>
        <p:nvSpPr>
          <p:cNvPr id="467" name="Google Shape;467;g2866e73bbf2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66d3e30b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66d3e30b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all of you are here for the same reason. Establishing a sense of community.  Not just “me” but “we.”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66d3e30b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66d3e30b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safe mean?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66d3e30b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866d3e30b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for examples of how a body can get hurt.  Ask for examples of how a heart (feelings) can get hurt.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66d3e30b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866d3e30b2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66d3e30b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866d3e30b2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66d3e30b2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866d3e30b2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368918">
            <a:off x="-202459" y="3650518"/>
            <a:ext cx="2171650" cy="173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552088" y="2953913"/>
            <a:ext cx="1469050" cy="23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8" name="Google Shape;88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9" name="Google Shape;8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5" name="Google Shape;95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6" name="Google Shape;96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7" name="Google Shape;97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8" name="Google Shape;98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7" name="Google Shape;117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136732">
            <a:off x="6797941" y="-67217"/>
            <a:ext cx="3663418" cy="116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0" l="6187" r="6178" t="0"/>
          <a:stretch/>
        </p:blipFill>
        <p:spPr>
          <a:xfrm rot="-2107740">
            <a:off x="-2158605" y="-193593"/>
            <a:ext cx="4898660" cy="161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3966200"/>
            <a:ext cx="9144000" cy="117729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22223" y="390452"/>
            <a:ext cx="1050235" cy="91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14" y="3855663"/>
            <a:ext cx="1284120" cy="92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11925" l="0" r="0" t="0"/>
          <a:stretch/>
        </p:blipFill>
        <p:spPr>
          <a:xfrm>
            <a:off x="2436927" y="1313121"/>
            <a:ext cx="4270146" cy="3830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374953">
            <a:off x="6513153" y="1763036"/>
            <a:ext cx="2342107" cy="3175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136732">
            <a:off x="6333660" y="450785"/>
            <a:ext cx="3663418" cy="116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51582" y="3514264"/>
            <a:ext cx="6330712" cy="204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415" y="3254642"/>
            <a:ext cx="1871153" cy="51924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78172" y="786681"/>
            <a:ext cx="5987655" cy="357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828" y="128704"/>
            <a:ext cx="1317600" cy="131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12587" y="3708962"/>
            <a:ext cx="1552622" cy="155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ExtraBold"/>
              <a:buChar char="●"/>
              <a:defRPr sz="1800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ExtraBold"/>
              <a:buChar char="○"/>
              <a:defRPr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42.png"/><Relationship Id="rId7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89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jpg"/><Relationship Id="rId4" Type="http://schemas.openxmlformats.org/officeDocument/2006/relationships/image" Target="../media/image89.png"/><Relationship Id="rId5" Type="http://schemas.openxmlformats.org/officeDocument/2006/relationships/image" Target="../media/image7.png"/><Relationship Id="rId6" Type="http://schemas.openxmlformats.org/officeDocument/2006/relationships/image" Target="../media/image64.png"/><Relationship Id="rId7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Relationship Id="rId4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47.png"/><Relationship Id="rId8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89.png"/><Relationship Id="rId5" Type="http://schemas.openxmlformats.org/officeDocument/2006/relationships/image" Target="../media/image7.png"/><Relationship Id="rId6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7.png"/><Relationship Id="rId5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Relationship Id="rId4" Type="http://schemas.openxmlformats.org/officeDocument/2006/relationships/image" Target="../media/image4.png"/><Relationship Id="rId5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44.png"/><Relationship Id="rId5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44.png"/><Relationship Id="rId5" Type="http://schemas.openxmlformats.org/officeDocument/2006/relationships/image" Target="../media/image55.png"/><Relationship Id="rId6" Type="http://schemas.openxmlformats.org/officeDocument/2006/relationships/image" Target="../media/image49.png"/><Relationship Id="rId7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Relationship Id="rId4" Type="http://schemas.openxmlformats.org/officeDocument/2006/relationships/image" Target="../media/image24.png"/><Relationship Id="rId5" Type="http://schemas.openxmlformats.org/officeDocument/2006/relationships/image" Target="../media/image7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Relationship Id="rId4" Type="http://schemas.openxmlformats.org/officeDocument/2006/relationships/image" Target="../media/image24.png"/><Relationship Id="rId5" Type="http://schemas.openxmlformats.org/officeDocument/2006/relationships/image" Target="../media/image50.png"/><Relationship Id="rId6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Relationship Id="rId4" Type="http://schemas.openxmlformats.org/officeDocument/2006/relationships/image" Target="../media/image25.png"/><Relationship Id="rId5" Type="http://schemas.openxmlformats.org/officeDocument/2006/relationships/image" Target="../media/image65.png"/><Relationship Id="rId6" Type="http://schemas.openxmlformats.org/officeDocument/2006/relationships/image" Target="../media/image54.png"/><Relationship Id="rId7" Type="http://schemas.openxmlformats.org/officeDocument/2006/relationships/image" Target="../media/image5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Relationship Id="rId4" Type="http://schemas.openxmlformats.org/officeDocument/2006/relationships/image" Target="../media/image25.png"/><Relationship Id="rId5" Type="http://schemas.openxmlformats.org/officeDocument/2006/relationships/image" Target="../media/image62.png"/><Relationship Id="rId6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jp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5.png"/><Relationship Id="rId7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3.jpg"/><Relationship Id="rId4" Type="http://schemas.openxmlformats.org/officeDocument/2006/relationships/image" Target="../media/image69.png"/><Relationship Id="rId5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jpg"/><Relationship Id="rId4" Type="http://schemas.openxmlformats.org/officeDocument/2006/relationships/image" Target="../media/image69.png"/><Relationship Id="rId5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jpg"/><Relationship Id="rId4" Type="http://schemas.openxmlformats.org/officeDocument/2006/relationships/image" Target="../media/image73.png"/><Relationship Id="rId5" Type="http://schemas.openxmlformats.org/officeDocument/2006/relationships/image" Target="../media/image7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3.jpg"/><Relationship Id="rId4" Type="http://schemas.openxmlformats.org/officeDocument/2006/relationships/image" Target="../media/image77.png"/><Relationship Id="rId5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Relationship Id="rId4" Type="http://schemas.openxmlformats.org/officeDocument/2006/relationships/image" Target="../media/image76.png"/><Relationship Id="rId5" Type="http://schemas.openxmlformats.org/officeDocument/2006/relationships/image" Target="../media/image4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3.jpg"/><Relationship Id="rId4" Type="http://schemas.openxmlformats.org/officeDocument/2006/relationships/image" Target="../media/image82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3.jpg"/><Relationship Id="rId4" Type="http://schemas.openxmlformats.org/officeDocument/2006/relationships/image" Target="../media/image8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1.jpg"/><Relationship Id="rId4" Type="http://schemas.openxmlformats.org/officeDocument/2006/relationships/image" Target="../media/image37.jpg"/><Relationship Id="rId10" Type="http://schemas.openxmlformats.org/officeDocument/2006/relationships/image" Target="../media/image84.png"/><Relationship Id="rId9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80.png"/><Relationship Id="rId7" Type="http://schemas.openxmlformats.org/officeDocument/2006/relationships/image" Target="../media/image88.png"/><Relationship Id="rId8" Type="http://schemas.openxmlformats.org/officeDocument/2006/relationships/image" Target="../media/image8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33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89.png"/><Relationship Id="rId6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4">
            <a:alphaModFix/>
          </a:blip>
          <a:srcRect b="0" l="6184" r="6184" t="0"/>
          <a:stretch/>
        </p:blipFill>
        <p:spPr>
          <a:xfrm rot="-2107739">
            <a:off x="-1536517" y="-159967"/>
            <a:ext cx="4898662" cy="16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22228">
            <a:off x="2746843" y="654177"/>
            <a:ext cx="6123066" cy="40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 rot="709872">
            <a:off x="3104089" y="1664324"/>
            <a:ext cx="5917206" cy="692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CC0D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My School Rules</a:t>
            </a:r>
            <a:endParaRPr sz="700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 rot="756648">
            <a:off x="3693511" y="2789413"/>
            <a:ext cx="3319788" cy="489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appy Monkey"/>
                <a:ea typeface="Happy Monkey"/>
                <a:cs typeface="Happy Monkey"/>
                <a:sym typeface="Happy Monkey"/>
              </a:rPr>
              <a:t>October 2, 2023</a:t>
            </a:r>
            <a:endParaRPr sz="2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81625" y="2276925"/>
            <a:ext cx="3419725" cy="280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249438" y="2897975"/>
            <a:ext cx="3284100" cy="19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Companion to the Discipline Code for Grades K-3</a:t>
            </a:r>
            <a:endParaRPr b="1" sz="18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Office of Safety and Youth Development</a:t>
            </a:r>
            <a:endParaRPr b="1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Mark Rampersant</a:t>
            </a:r>
            <a:endParaRPr b="1" sz="8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Senior Executive Director</a:t>
            </a:r>
            <a:endParaRPr sz="8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September 2019</a:t>
            </a:r>
            <a:endParaRPr sz="8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9800" y="3161926"/>
            <a:ext cx="1961249" cy="198157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 rot="756742">
            <a:off x="3044142" y="2394448"/>
            <a:ext cx="5466816" cy="489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Happy Monkey"/>
                <a:ea typeface="Happy Monkey"/>
                <a:cs typeface="Happy Monkey"/>
                <a:sym typeface="Happy Monkey"/>
              </a:rPr>
              <a:t>Student Code of Conduct Student Presentation</a:t>
            </a:r>
            <a:endParaRPr sz="17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/>
        </p:nvSpPr>
        <p:spPr>
          <a:xfrm>
            <a:off x="36300" y="126125"/>
            <a:ext cx="90714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Scrappy ran around whenever he wanted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36300" y="1280200"/>
            <a:ext cx="7084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Bumping into things and into other animals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36300" y="126125"/>
            <a:ext cx="90714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Scrappy ran around whenever he wanted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36300" y="1280200"/>
            <a:ext cx="7084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Bumping into things and into other animals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53" name="Google Shape;25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22097">
            <a:off x="3681225" y="2512775"/>
            <a:ext cx="2085426" cy="24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64693">
            <a:off x="4075482" y="2918363"/>
            <a:ext cx="611516" cy="25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/>
        </p:nvSpPr>
        <p:spPr>
          <a:xfrm>
            <a:off x="36300" y="126125"/>
            <a:ext cx="9071400" cy="1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Scrappy did whatever he wanted…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…whenever he wanted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4">
            <a:alphaModFix/>
          </a:blip>
          <a:srcRect b="66977" l="6037" r="1077" t="0"/>
          <a:stretch/>
        </p:blipFill>
        <p:spPr>
          <a:xfrm flipH="1" rot="10800000">
            <a:off x="-22200" y="-2"/>
            <a:ext cx="9188399" cy="145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0" y="0"/>
            <a:ext cx="9071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Let’s talk about it…</a:t>
            </a:r>
            <a:endParaRPr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/>
          <p:nvPr/>
        </p:nvSpPr>
        <p:spPr>
          <a:xfrm>
            <a:off x="-22200" y="1288150"/>
            <a:ext cx="8352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appy Monkey"/>
              <a:buChar char="●"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What do you think about how Scrappy acted?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appy Monkey"/>
              <a:buChar char="●"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How would you feel if he took your food?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appy Monkey"/>
              <a:buChar char="●"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How would you feel if he bumped into you?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appy Monkey"/>
              <a:buChar char="●"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What would help to make things better? 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 rotWithShape="1">
          <a:blip r:embed="rId4">
            <a:alphaModFix/>
          </a:blip>
          <a:srcRect b="66977" l="6037" r="1077" t="0"/>
          <a:stretch/>
        </p:blipFill>
        <p:spPr>
          <a:xfrm>
            <a:off x="-34808" y="2474233"/>
            <a:ext cx="9188399" cy="26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1271865" y="1199852"/>
            <a:ext cx="6604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CC0D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are rules?</a:t>
            </a:r>
            <a:endParaRPr sz="700"/>
          </a:p>
        </p:txBody>
      </p:sp>
      <p:pic>
        <p:nvPicPr>
          <p:cNvPr id="281" name="Google Shape;28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136732">
            <a:off x="6333660" y="450785"/>
            <a:ext cx="3663418" cy="1163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6"/>
          <p:cNvSpPr txBox="1"/>
          <p:nvPr/>
        </p:nvSpPr>
        <p:spPr>
          <a:xfrm>
            <a:off x="2921000" y="3193125"/>
            <a:ext cx="30000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are rules? 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Do you know?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673" y="2072284"/>
            <a:ext cx="2040849" cy="298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200" y="716625"/>
            <a:ext cx="1395124" cy="155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37"/>
          <p:cNvGrpSpPr/>
          <p:nvPr/>
        </p:nvGrpSpPr>
        <p:grpSpPr>
          <a:xfrm>
            <a:off x="514350" y="258235"/>
            <a:ext cx="4973620" cy="4652052"/>
            <a:chOff x="0" y="0"/>
            <a:chExt cx="13262986" cy="12405473"/>
          </a:xfrm>
        </p:grpSpPr>
        <p:pic>
          <p:nvPicPr>
            <p:cNvPr id="291" name="Google Shape;291;p37"/>
            <p:cNvPicPr preferRelativeResize="0"/>
            <p:nvPr/>
          </p:nvPicPr>
          <p:blipFill rotWithShape="1">
            <a:blip r:embed="rId4">
              <a:alphaModFix/>
            </a:blip>
            <a:srcRect b="11925" l="0" r="0" t="0"/>
            <a:stretch/>
          </p:blipFill>
          <p:spPr>
            <a:xfrm>
              <a:off x="0" y="0"/>
              <a:ext cx="13262986" cy="11897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7"/>
            <p:cNvSpPr txBox="1"/>
            <p:nvPr/>
          </p:nvSpPr>
          <p:spPr>
            <a:xfrm>
              <a:off x="200801" y="4897973"/>
              <a:ext cx="12820800" cy="75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1" lang="en" sz="2700">
                  <a:solidFill>
                    <a:schemeClr val="dk1"/>
                  </a:solidFill>
                  <a:latin typeface="Happy Monkey"/>
                  <a:ea typeface="Happy Monkey"/>
                  <a:cs typeface="Happy Monkey"/>
                  <a:sym typeface="Happy Monkey"/>
                </a:rPr>
                <a:t>Guides…directions…</a:t>
              </a:r>
              <a:endParaRPr i="1" sz="27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SzPts val="1100"/>
                <a:buNone/>
              </a:pPr>
              <a:r>
                <a:rPr lang="en" sz="1900">
                  <a:solidFill>
                    <a:srgbClr val="002060"/>
                  </a:solidFill>
                  <a:latin typeface="Happy Monkey"/>
                  <a:ea typeface="Happy Monkey"/>
                  <a:cs typeface="Happy Monkey"/>
                  <a:sym typeface="Happy Monkey"/>
                </a:rPr>
                <a:t>Things we </a:t>
              </a:r>
              <a:r>
                <a:rPr lang="en" sz="2300" u="sng">
                  <a:solidFill>
                    <a:srgbClr val="002060"/>
                  </a:solidFill>
                  <a:latin typeface="Happy Monkey"/>
                  <a:ea typeface="Happy Monkey"/>
                  <a:cs typeface="Happy Monkey"/>
                  <a:sym typeface="Happy Monkey"/>
                </a:rPr>
                <a:t>have to do </a:t>
              </a:r>
              <a:r>
                <a:rPr lang="en" sz="1900">
                  <a:solidFill>
                    <a:srgbClr val="002060"/>
                  </a:solidFill>
                  <a:latin typeface="Happy Monkey"/>
                  <a:ea typeface="Happy Monkey"/>
                  <a:cs typeface="Happy Monkey"/>
                  <a:sym typeface="Happy Monkey"/>
                </a:rPr>
                <a:t>even when we do not feel like it.</a:t>
              </a:r>
              <a:endParaRPr sz="1900">
                <a:solidFill>
                  <a:srgbClr val="002060"/>
                </a:solidFill>
                <a:latin typeface="Happy Monkey"/>
                <a:ea typeface="Happy Monkey"/>
                <a:cs typeface="Happy Monkey"/>
                <a:sym typeface="Happy Monkey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900">
                <a:solidFill>
                  <a:srgbClr val="002060"/>
                </a:solidFill>
                <a:latin typeface="Happy Monkey"/>
                <a:ea typeface="Happy Monkey"/>
                <a:cs typeface="Happy Monkey"/>
                <a:sym typeface="Happy Monkey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900">
                  <a:solidFill>
                    <a:srgbClr val="002060"/>
                  </a:solidFill>
                  <a:latin typeface="Happy Monkey"/>
                  <a:ea typeface="Happy Monkey"/>
                  <a:cs typeface="Happy Monkey"/>
                  <a:sym typeface="Happy Monkey"/>
                </a:rPr>
                <a:t>Rules help us stay safe and to be respectful of others</a:t>
              </a:r>
              <a:endParaRPr sz="1900">
                <a:solidFill>
                  <a:srgbClr val="002060"/>
                </a:solidFill>
                <a:latin typeface="Happy Monkey"/>
                <a:ea typeface="Happy Monkey"/>
                <a:cs typeface="Happy Monkey"/>
                <a:sym typeface="Happy Monkey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 ExtraBold"/>
                <a:ea typeface="Poppins ExtraBold"/>
                <a:cs typeface="Poppins ExtraBold"/>
                <a:sym typeface="Poppins ExtraBold"/>
              </a:endParaRPr>
            </a:p>
          </p:txBody>
        </p:sp>
        <p:sp>
          <p:nvSpPr>
            <p:cNvPr id="293" name="Google Shape;293;p37"/>
            <p:cNvSpPr txBox="1"/>
            <p:nvPr/>
          </p:nvSpPr>
          <p:spPr>
            <a:xfrm>
              <a:off x="772653" y="2845665"/>
              <a:ext cx="11717700" cy="20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002060"/>
                  </a:solidFill>
                  <a:latin typeface="Life Savers"/>
                  <a:ea typeface="Life Savers"/>
                  <a:cs typeface="Life Savers"/>
                  <a:sym typeface="Life Savers"/>
                </a:rPr>
                <a:t>What are rules?</a:t>
              </a:r>
              <a:endParaRPr sz="100">
                <a:latin typeface="Life Savers"/>
                <a:ea typeface="Life Savers"/>
                <a:cs typeface="Life Savers"/>
                <a:sym typeface="Life Savers"/>
              </a:endParaRPr>
            </a:p>
          </p:txBody>
        </p:sp>
      </p:grpSp>
      <p:pic>
        <p:nvPicPr>
          <p:cNvPr id="294" name="Google Shape;29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3046" y="388251"/>
            <a:ext cx="1459571" cy="12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66524">
            <a:off x="5652472" y="712799"/>
            <a:ext cx="1592748" cy="114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0400" y="2530925"/>
            <a:ext cx="1619368" cy="20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6264" y="2530925"/>
            <a:ext cx="1600737" cy="179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" y="215901"/>
            <a:ext cx="1459571" cy="12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66524">
            <a:off x="6913397" y="1511099"/>
            <a:ext cx="1592748" cy="114677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8"/>
          <p:cNvSpPr txBox="1"/>
          <p:nvPr/>
        </p:nvSpPr>
        <p:spPr>
          <a:xfrm>
            <a:off x="870850" y="875350"/>
            <a:ext cx="89442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54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R</a:t>
            </a:r>
            <a:r>
              <a:rPr lang="en" sz="5400">
                <a:solidFill>
                  <a:srgbClr val="F79646"/>
                </a:solidFill>
                <a:latin typeface="Happy Monkey"/>
                <a:ea typeface="Happy Monkey"/>
                <a:cs typeface="Happy Monkey"/>
                <a:sym typeface="Happy Monkey"/>
              </a:rPr>
              <a:t>e</a:t>
            </a:r>
            <a:r>
              <a:rPr lang="en" sz="5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</a:t>
            </a:r>
            <a:r>
              <a:rPr lang="en" sz="54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p</a:t>
            </a:r>
            <a:r>
              <a:rPr lang="en" sz="5400">
                <a:solidFill>
                  <a:srgbClr val="00B050"/>
                </a:solidFill>
                <a:latin typeface="Happy Monkey"/>
                <a:ea typeface="Happy Monkey"/>
                <a:cs typeface="Happy Monkey"/>
                <a:sym typeface="Happy Monkey"/>
              </a:rPr>
              <a:t>e</a:t>
            </a:r>
            <a:r>
              <a:rPr lang="en" sz="54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c</a:t>
            </a:r>
            <a:r>
              <a:rPr lang="en" sz="54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t</a:t>
            </a:r>
            <a:r>
              <a:rPr lang="en" sz="5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each other</a:t>
            </a:r>
            <a:endParaRPr sz="5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R</a:t>
            </a:r>
            <a:r>
              <a:rPr lang="en" sz="5400">
                <a:solidFill>
                  <a:srgbClr val="F79646"/>
                </a:solidFill>
                <a:latin typeface="Happy Monkey"/>
                <a:ea typeface="Happy Monkey"/>
                <a:cs typeface="Happy Monkey"/>
                <a:sym typeface="Happy Monkey"/>
              </a:rPr>
              <a:t>e</a:t>
            </a:r>
            <a:r>
              <a:rPr lang="en" sz="5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</a:t>
            </a:r>
            <a:r>
              <a:rPr lang="en" sz="54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p</a:t>
            </a:r>
            <a:r>
              <a:rPr lang="en" sz="5400">
                <a:solidFill>
                  <a:srgbClr val="00B050"/>
                </a:solidFill>
                <a:latin typeface="Happy Monkey"/>
                <a:ea typeface="Happy Monkey"/>
                <a:cs typeface="Happy Monkey"/>
                <a:sym typeface="Happy Monkey"/>
              </a:rPr>
              <a:t>e</a:t>
            </a:r>
            <a:r>
              <a:rPr lang="en" sz="54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c</a:t>
            </a:r>
            <a:r>
              <a:rPr lang="en" sz="54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t </a:t>
            </a:r>
            <a:r>
              <a:rPr lang="en" sz="5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the Rules</a:t>
            </a:r>
            <a:endParaRPr b="1" sz="4500">
              <a:solidFill>
                <a:srgbClr val="90DD54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06" name="Google Shape;30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5100" y="2496247"/>
            <a:ext cx="4510474" cy="264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9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9"/>
          <p:cNvPicPr preferRelativeResize="0"/>
          <p:nvPr/>
        </p:nvPicPr>
        <p:blipFill rotWithShape="1">
          <a:blip r:embed="rId4">
            <a:alphaModFix/>
          </a:blip>
          <a:srcRect b="66977" l="6037" r="1077" t="0"/>
          <a:stretch/>
        </p:blipFill>
        <p:spPr>
          <a:xfrm>
            <a:off x="-34808" y="2474233"/>
            <a:ext cx="9188399" cy="269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136732">
            <a:off x="6333660" y="450785"/>
            <a:ext cx="3663418" cy="116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9"/>
          <p:cNvSpPr txBox="1"/>
          <p:nvPr/>
        </p:nvSpPr>
        <p:spPr>
          <a:xfrm>
            <a:off x="0" y="0"/>
            <a:ext cx="7338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What is</a:t>
            </a:r>
            <a:r>
              <a:rPr lang="en" sz="6600">
                <a:solidFill>
                  <a:srgbClr val="7030A0"/>
                </a:solidFill>
                <a:latin typeface="Life Savers"/>
                <a:ea typeface="Life Savers"/>
                <a:cs typeface="Life Savers"/>
                <a:sym typeface="Life Savers"/>
              </a:rPr>
              <a:t> R</a:t>
            </a:r>
            <a:r>
              <a:rPr lang="en" sz="6600">
                <a:solidFill>
                  <a:srgbClr val="F79646"/>
                </a:solidFill>
                <a:latin typeface="Life Savers"/>
                <a:ea typeface="Life Savers"/>
                <a:cs typeface="Life Savers"/>
                <a:sym typeface="Life Savers"/>
              </a:rPr>
              <a:t>e</a:t>
            </a:r>
            <a:r>
              <a:rPr lang="en" sz="66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6600">
                <a:solidFill>
                  <a:srgbClr val="0070C0"/>
                </a:solidFill>
                <a:latin typeface="Life Savers"/>
                <a:ea typeface="Life Savers"/>
                <a:cs typeface="Life Savers"/>
                <a:sym typeface="Life Savers"/>
              </a:rPr>
              <a:t>p</a:t>
            </a:r>
            <a:r>
              <a:rPr lang="en" sz="66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e</a:t>
            </a:r>
            <a:r>
              <a:rPr lang="en" sz="6600">
                <a:solidFill>
                  <a:srgbClr val="7030A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66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t</a:t>
            </a:r>
            <a:r>
              <a:rPr lang="en" sz="6600">
                <a:solidFill>
                  <a:srgbClr val="002060"/>
                </a:solidFill>
                <a:latin typeface="Life Savers"/>
                <a:ea typeface="Life Savers"/>
                <a:cs typeface="Life Savers"/>
                <a:sym typeface="Life Savers"/>
              </a:rPr>
              <a:t>?</a:t>
            </a:r>
            <a:endParaRPr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315" name="Google Shape;315;p39"/>
          <p:cNvSpPr txBox="1"/>
          <p:nvPr/>
        </p:nvSpPr>
        <p:spPr>
          <a:xfrm>
            <a:off x="1841500" y="1668500"/>
            <a:ext cx="7529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" sz="6000">
                <a:solidFill>
                  <a:srgbClr val="F79646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 sz="60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" sz="6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" sz="60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 sz="60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lang="en"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 </a:t>
            </a:r>
            <a:endParaRPr sz="6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think about</a:t>
            </a:r>
            <a:endParaRPr sz="6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how other people feel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316" name="Google Shape;31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825" y="1360700"/>
            <a:ext cx="1796300" cy="38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0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36732">
            <a:off x="6333660" y="450785"/>
            <a:ext cx="3663418" cy="116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 txBox="1"/>
          <p:nvPr/>
        </p:nvSpPr>
        <p:spPr>
          <a:xfrm>
            <a:off x="0" y="0"/>
            <a:ext cx="7338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rgbClr val="7030A0"/>
                </a:solidFill>
                <a:latin typeface="Life Savers"/>
                <a:ea typeface="Life Savers"/>
                <a:cs typeface="Life Savers"/>
                <a:sym typeface="Life Savers"/>
              </a:rPr>
              <a:t>R</a:t>
            </a:r>
            <a:r>
              <a:rPr lang="en" sz="6600">
                <a:solidFill>
                  <a:srgbClr val="F79646"/>
                </a:solidFill>
                <a:latin typeface="Life Savers"/>
                <a:ea typeface="Life Savers"/>
                <a:cs typeface="Life Savers"/>
                <a:sym typeface="Life Savers"/>
              </a:rPr>
              <a:t>e</a:t>
            </a:r>
            <a:r>
              <a:rPr lang="en" sz="66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6600">
                <a:solidFill>
                  <a:srgbClr val="0070C0"/>
                </a:solidFill>
                <a:latin typeface="Life Savers"/>
                <a:ea typeface="Life Savers"/>
                <a:cs typeface="Life Savers"/>
                <a:sym typeface="Life Savers"/>
              </a:rPr>
              <a:t>p</a:t>
            </a:r>
            <a:r>
              <a:rPr lang="en" sz="66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e</a:t>
            </a:r>
            <a:r>
              <a:rPr lang="en" sz="6600">
                <a:solidFill>
                  <a:srgbClr val="7030A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66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t</a:t>
            </a:r>
            <a:endParaRPr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324" name="Google Shape;324;p40"/>
          <p:cNvSpPr txBox="1"/>
          <p:nvPr/>
        </p:nvSpPr>
        <p:spPr>
          <a:xfrm>
            <a:off x="54425" y="1133950"/>
            <a:ext cx="5932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888888"/>
                </a:solidFill>
                <a:latin typeface="Happy Monkey"/>
                <a:ea typeface="Happy Monkey"/>
                <a:cs typeface="Happy Monkey"/>
                <a:sym typeface="Happy Monkey"/>
              </a:rPr>
              <a:t>Being nice…</a:t>
            </a:r>
            <a:endParaRPr sz="4000">
              <a:solidFill>
                <a:srgbClr val="888888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888888"/>
                </a:solidFill>
                <a:latin typeface="Happy Monkey"/>
                <a:ea typeface="Happy Monkey"/>
                <a:cs typeface="Happy Monkey"/>
                <a:sym typeface="Happy Monkey"/>
              </a:rPr>
              <a:t>Taking turns</a:t>
            </a:r>
            <a:endParaRPr sz="4000">
              <a:solidFill>
                <a:srgbClr val="888888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888888"/>
                </a:solidFill>
                <a:latin typeface="Happy Monkey"/>
                <a:ea typeface="Happy Monkey"/>
                <a:cs typeface="Happy Monkey"/>
                <a:sym typeface="Happy Monkey"/>
              </a:rPr>
              <a:t>Sharing</a:t>
            </a:r>
            <a:endParaRPr sz="4000">
              <a:solidFill>
                <a:srgbClr val="888888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888888"/>
                </a:solidFill>
                <a:latin typeface="Happy Monkey"/>
                <a:ea typeface="Happy Monkey"/>
                <a:cs typeface="Happy Monkey"/>
                <a:sym typeface="Happy Monkey"/>
              </a:rPr>
              <a:t>Listening to Others</a:t>
            </a:r>
            <a:endParaRPr sz="4000">
              <a:solidFill>
                <a:srgbClr val="888888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888888"/>
                </a:solidFill>
                <a:latin typeface="Happy Monkey"/>
                <a:ea typeface="Happy Monkey"/>
                <a:cs typeface="Happy Monkey"/>
                <a:sym typeface="Happy Monkey"/>
              </a:rPr>
              <a:t>Caring</a:t>
            </a:r>
            <a:endParaRPr sz="4000">
              <a:solidFill>
                <a:srgbClr val="888888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25" name="Google Shape;32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2200" y="1975850"/>
            <a:ext cx="3349176" cy="316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1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1"/>
          <p:cNvPicPr preferRelativeResize="0"/>
          <p:nvPr/>
        </p:nvPicPr>
        <p:blipFill rotWithShape="1">
          <a:blip r:embed="rId4">
            <a:alphaModFix/>
          </a:blip>
          <a:srcRect b="0" l="6187" r="6178" t="0"/>
          <a:stretch/>
        </p:blipFill>
        <p:spPr>
          <a:xfrm rot="-2107740">
            <a:off x="-1536517" y="-159967"/>
            <a:ext cx="4898660" cy="161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 rotWithShape="1">
          <a:blip r:embed="rId4">
            <a:alphaModFix/>
          </a:blip>
          <a:srcRect b="0" l="6187" r="6178" t="0"/>
          <a:stretch/>
        </p:blipFill>
        <p:spPr>
          <a:xfrm rot="1486148">
            <a:off x="5783993" y="-108987"/>
            <a:ext cx="4898661" cy="16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900925" y="-90725"/>
            <a:ext cx="7088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Follow the </a:t>
            </a:r>
            <a:r>
              <a:rPr lang="en" sz="44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44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4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’</a:t>
            </a:r>
            <a:r>
              <a:rPr lang="en" sz="44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endParaRPr sz="34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of Safe Learning </a:t>
            </a:r>
            <a:endParaRPr sz="400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334" name="Google Shape;334;p41"/>
          <p:cNvSpPr txBox="1"/>
          <p:nvPr/>
        </p:nvSpPr>
        <p:spPr>
          <a:xfrm>
            <a:off x="0" y="1294675"/>
            <a:ext cx="8391000" cy="3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Be</a:t>
            </a: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4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A</a:t>
            </a: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lert</a:t>
            </a:r>
            <a:endParaRPr sz="36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Know that you </a:t>
            </a:r>
            <a:r>
              <a:rPr lang="en" sz="4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B</a:t>
            </a: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elong</a:t>
            </a:r>
            <a:endParaRPr sz="36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Remember to </a:t>
            </a:r>
            <a:r>
              <a:rPr lang="en" sz="4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C</a:t>
            </a: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are</a:t>
            </a:r>
            <a:endParaRPr sz="36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2060"/>
                </a:solidFill>
                <a:latin typeface="Happy Monkey"/>
                <a:ea typeface="Happy Monkey"/>
                <a:cs typeface="Happy Monkey"/>
                <a:sym typeface="Happy Monkey"/>
              </a:rPr>
              <a:t>If you do these ABC’s you will be able to follow all of your schools rules</a:t>
            </a:r>
            <a:endParaRPr sz="7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35" name="Google Shape;33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50" y="1914075"/>
            <a:ext cx="1615849" cy="21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368" y="2026639"/>
            <a:ext cx="6330712" cy="2048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4"/>
          <p:cNvGrpSpPr/>
          <p:nvPr/>
        </p:nvGrpSpPr>
        <p:grpSpPr>
          <a:xfrm>
            <a:off x="444519" y="1774683"/>
            <a:ext cx="6240231" cy="2193791"/>
            <a:chOff x="-510097" y="-222490"/>
            <a:chExt cx="3287100" cy="1155600"/>
          </a:xfrm>
        </p:grpSpPr>
        <p:sp>
          <p:nvSpPr>
            <p:cNvPr id="152" name="Google Shape;152;p24"/>
            <p:cNvSpPr/>
            <p:nvPr/>
          </p:nvSpPr>
          <p:spPr>
            <a:xfrm>
              <a:off x="0" y="0"/>
              <a:ext cx="2219549" cy="690980"/>
            </a:xfrm>
            <a:custGeom>
              <a:rect b="b" l="l" r="r" t="t"/>
              <a:pathLst>
                <a:path extrusionOk="0" h="690980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690980"/>
                  </a:lnTo>
                  <a:lnTo>
                    <a:pt x="0" y="690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53" name="Google Shape;153;p24"/>
            <p:cNvSpPr txBox="1"/>
            <p:nvPr/>
          </p:nvSpPr>
          <p:spPr>
            <a:xfrm>
              <a:off x="-510097" y="-222490"/>
              <a:ext cx="3287100" cy="11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chemeClr val="accent3"/>
                  </a:solidFill>
                  <a:latin typeface="Life Savers ExtraBold"/>
                  <a:ea typeface="Life Savers ExtraBold"/>
                  <a:cs typeface="Life Savers ExtraBold"/>
                  <a:sym typeface="Life Savers ExtraBold"/>
                </a:rPr>
                <a:t>Why am I at school?</a:t>
              </a:r>
              <a:endParaRPr b="1" sz="700">
                <a:solidFill>
                  <a:schemeClr val="accent3"/>
                </a:solidFill>
                <a:latin typeface="Life Savers"/>
                <a:ea typeface="Life Savers"/>
                <a:cs typeface="Life Savers"/>
                <a:sym typeface="Life Savers"/>
              </a:endParaRPr>
            </a:p>
          </p:txBody>
        </p:sp>
      </p:grpSp>
      <p:pic>
        <p:nvPicPr>
          <p:cNvPr id="154" name="Google Shape;15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642452">
            <a:off x="-1085043" y="450784"/>
            <a:ext cx="3663418" cy="116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5366" y="1767017"/>
            <a:ext cx="1871153" cy="51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3740" y="59875"/>
            <a:ext cx="37302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2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/>
        </p:nvSpPr>
        <p:spPr>
          <a:xfrm>
            <a:off x="900925" y="-90725"/>
            <a:ext cx="7088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44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4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’</a:t>
            </a:r>
            <a:r>
              <a:rPr lang="en" sz="44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of Safe Learning </a:t>
            </a:r>
            <a:endParaRPr sz="400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218500" y="-1137200"/>
            <a:ext cx="2271561" cy="608831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 txBox="1"/>
          <p:nvPr/>
        </p:nvSpPr>
        <p:spPr>
          <a:xfrm>
            <a:off x="1265475" y="1137300"/>
            <a:ext cx="6177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A</a:t>
            </a:r>
            <a:r>
              <a:rPr lang="en" sz="54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32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Alert</a:t>
            </a:r>
            <a:endParaRPr sz="6600">
              <a:solidFill>
                <a:srgbClr val="FF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44" name="Google Shape;3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2949" y="3247575"/>
            <a:ext cx="2986624" cy="17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3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633150" y="-2196025"/>
            <a:ext cx="1696250" cy="6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3"/>
          <p:cNvSpPr txBox="1"/>
          <p:nvPr/>
        </p:nvSpPr>
        <p:spPr>
          <a:xfrm>
            <a:off x="1437125" y="78475"/>
            <a:ext cx="6177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A</a:t>
            </a:r>
            <a:r>
              <a:rPr lang="en" sz="54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3200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Alert</a:t>
            </a:r>
            <a:endParaRPr sz="6600">
              <a:solidFill>
                <a:srgbClr val="FF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52" name="Google Shape;352;p43"/>
          <p:cNvSpPr txBox="1"/>
          <p:nvPr/>
        </p:nvSpPr>
        <p:spPr>
          <a:xfrm>
            <a:off x="54425" y="1765300"/>
            <a:ext cx="7964700" cy="20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Keep your eyes and ears open</a:t>
            </a:r>
            <a:endParaRPr sz="32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C0504D"/>
                </a:solidFill>
                <a:latin typeface="Happy Monkey"/>
                <a:ea typeface="Happy Monkey"/>
                <a:cs typeface="Happy Monkey"/>
                <a:sym typeface="Happy Monkey"/>
              </a:rPr>
              <a:t>Think about those around you.</a:t>
            </a:r>
            <a:endParaRPr sz="3200">
              <a:solidFill>
                <a:srgbClr val="C0504D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32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So nobody gets hurt.</a:t>
            </a:r>
            <a:endParaRPr sz="32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53" name="Google Shape;35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9800" y="3780700"/>
            <a:ext cx="2369925" cy="12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3403" y="3760075"/>
            <a:ext cx="825274" cy="13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3899" y="875400"/>
            <a:ext cx="2490425" cy="42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4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4"/>
          <p:cNvSpPr txBox="1"/>
          <p:nvPr/>
        </p:nvSpPr>
        <p:spPr>
          <a:xfrm>
            <a:off x="900925" y="-90725"/>
            <a:ext cx="7088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44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4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’</a:t>
            </a:r>
            <a:r>
              <a:rPr lang="en" sz="44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of Safe Learning </a:t>
            </a:r>
            <a:endParaRPr sz="400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362" name="Google Shape;36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485414" y="-945614"/>
            <a:ext cx="2271561" cy="608831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4"/>
          <p:cNvSpPr txBox="1"/>
          <p:nvPr/>
        </p:nvSpPr>
        <p:spPr>
          <a:xfrm>
            <a:off x="1524000" y="1224650"/>
            <a:ext cx="6014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B</a:t>
            </a:r>
            <a:r>
              <a:rPr lang="en" sz="88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54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4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Belong</a:t>
            </a:r>
            <a:endParaRPr sz="66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64" name="Google Shape;36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4001" y="1897750"/>
            <a:ext cx="2278126" cy="324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5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805363" y="-2186314"/>
            <a:ext cx="1586325" cy="6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5"/>
          <p:cNvSpPr txBox="1"/>
          <p:nvPr/>
        </p:nvSpPr>
        <p:spPr>
          <a:xfrm>
            <a:off x="1483175" y="88188"/>
            <a:ext cx="6014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B</a:t>
            </a:r>
            <a:r>
              <a:rPr lang="en" sz="88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54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4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Belong</a:t>
            </a:r>
            <a:endParaRPr sz="66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72" name="Google Shape;372;p45"/>
          <p:cNvSpPr txBox="1"/>
          <p:nvPr/>
        </p:nvSpPr>
        <p:spPr>
          <a:xfrm>
            <a:off x="0" y="1897750"/>
            <a:ext cx="92076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You are an important part of your school and your classroom</a:t>
            </a:r>
            <a:endParaRPr sz="22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YOU </a:t>
            </a:r>
            <a:r>
              <a:rPr lang="en" sz="2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are an important piece of the school and classroom puzzle </a:t>
            </a:r>
            <a:endParaRPr sz="22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73" name="Google Shape;37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1650" y="64675"/>
            <a:ext cx="1836250" cy="20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7700" y="3200875"/>
            <a:ext cx="4254950" cy="22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6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/>
          <p:nvPr/>
        </p:nvSpPr>
        <p:spPr>
          <a:xfrm>
            <a:off x="900925" y="-90725"/>
            <a:ext cx="7088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44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4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’</a:t>
            </a:r>
            <a:r>
              <a:rPr lang="en" sz="44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3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of Safe Learning </a:t>
            </a:r>
            <a:endParaRPr sz="400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381" name="Google Shape;38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309189" y="-1137211"/>
            <a:ext cx="2271561" cy="608831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6"/>
          <p:cNvSpPr txBox="1"/>
          <p:nvPr/>
        </p:nvSpPr>
        <p:spPr>
          <a:xfrm>
            <a:off x="553350" y="1137300"/>
            <a:ext cx="7148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C</a:t>
            </a:r>
            <a:r>
              <a:rPr lang="en" sz="32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54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Care</a:t>
            </a:r>
            <a:endParaRPr sz="66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83" name="Google Shape;38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09735">
            <a:off x="2423374" y="2686447"/>
            <a:ext cx="2490645" cy="27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35165">
            <a:off x="4314276" y="2743825"/>
            <a:ext cx="2489318" cy="27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6"/>
          <p:cNvPicPr preferRelativeResize="0"/>
          <p:nvPr/>
        </p:nvPicPr>
        <p:blipFill rotWithShape="1">
          <a:blip r:embed="rId7">
            <a:alphaModFix/>
          </a:blip>
          <a:srcRect b="56241" l="43055" r="35615" t="16325"/>
          <a:stretch/>
        </p:blipFill>
        <p:spPr>
          <a:xfrm>
            <a:off x="3749900" y="3854707"/>
            <a:ext cx="1519498" cy="105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728312" y="-2182365"/>
            <a:ext cx="1723575" cy="6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7"/>
          <p:cNvSpPr txBox="1"/>
          <p:nvPr/>
        </p:nvSpPr>
        <p:spPr>
          <a:xfrm>
            <a:off x="734775" y="0"/>
            <a:ext cx="7148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C</a:t>
            </a:r>
            <a:r>
              <a:rPr lang="en" sz="32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5400">
                <a:solidFill>
                  <a:srgbClr val="FFF2CC"/>
                </a:solidFill>
                <a:latin typeface="Happy Monkey"/>
                <a:ea typeface="Happy Monkey"/>
                <a:cs typeface="Happy Monkey"/>
                <a:sym typeface="Happy Monkey"/>
              </a:rPr>
              <a:t>=</a:t>
            </a: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 sz="6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Care</a:t>
            </a:r>
            <a:endParaRPr sz="66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444400" y="2059225"/>
            <a:ext cx="829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C000"/>
                </a:solidFill>
                <a:latin typeface="Happy Monkey"/>
                <a:ea typeface="Happy Monkey"/>
                <a:cs typeface="Happy Monkey"/>
                <a:sym typeface="Happy Monkey"/>
              </a:rPr>
              <a:t>Help others </a:t>
            </a: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</a:t>
            </a: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tay quiet at </a:t>
            </a:r>
            <a:r>
              <a:rPr lang="en" sz="3200">
                <a:solidFill>
                  <a:srgbClr val="00B050"/>
                </a:solidFill>
                <a:latin typeface="Happy Monkey"/>
                <a:ea typeface="Happy Monkey"/>
                <a:cs typeface="Happy Monkey"/>
                <a:sym typeface="Happy Monkey"/>
              </a:rPr>
              <a:t>quiet</a:t>
            </a:r>
            <a:r>
              <a:rPr lang="en" sz="32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times</a:t>
            </a:r>
            <a:endParaRPr sz="32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1371" y="2984150"/>
            <a:ext cx="3339878" cy="20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2274" y="2852175"/>
            <a:ext cx="2809718" cy="222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8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12205">
            <a:off x="1403438" y="3259633"/>
            <a:ext cx="1604496" cy="16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8"/>
          <p:cNvSpPr txBox="1"/>
          <p:nvPr/>
        </p:nvSpPr>
        <p:spPr>
          <a:xfrm>
            <a:off x="1650232" y="40042"/>
            <a:ext cx="6260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A school without the</a:t>
            </a:r>
            <a:endParaRPr sz="40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54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5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54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5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’</a:t>
            </a:r>
            <a:r>
              <a:rPr lang="en" sz="54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5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of Safe Learning</a:t>
            </a:r>
            <a:endParaRPr sz="4500">
              <a:solidFill>
                <a:srgbClr val="0CC0D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403" name="Google Shape;40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30845">
            <a:off x="6733572" y="2644143"/>
            <a:ext cx="2294314" cy="200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70880">
            <a:off x="-50619" y="1512749"/>
            <a:ext cx="1679480" cy="14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0575" y="1609951"/>
            <a:ext cx="3333268" cy="33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9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9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Is like a car without wheels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12" name="Google Shape;41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0249" y="861900"/>
            <a:ext cx="6954050" cy="45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6696" y="2175300"/>
            <a:ext cx="3303850" cy="31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0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0"/>
          <p:cNvSpPr txBox="1"/>
          <p:nvPr/>
        </p:nvSpPr>
        <p:spPr>
          <a:xfrm>
            <a:off x="0" y="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The car would not go anywhere!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20" name="Google Shape;42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250" y="2306475"/>
            <a:ext cx="4338982" cy="283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5660">
            <a:off x="575978" y="925274"/>
            <a:ext cx="3577326" cy="3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1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1"/>
          <p:cNvSpPr txBox="1"/>
          <p:nvPr/>
        </p:nvSpPr>
        <p:spPr>
          <a:xfrm>
            <a:off x="0" y="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..a busy street without a stop light</a:t>
            </a:r>
            <a:endParaRPr sz="4000">
              <a:solidFill>
                <a:srgbClr val="0070C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28" name="Google Shape;4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78" y="390075"/>
            <a:ext cx="2153575" cy="27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025" y="1414225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498925" y="199575"/>
            <a:ext cx="83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am here to </a:t>
            </a:r>
            <a:r>
              <a:rPr lang="en" sz="7200">
                <a:solidFill>
                  <a:srgbClr val="0070C0"/>
                </a:solidFill>
                <a:latin typeface="Life Savers"/>
                <a:ea typeface="Life Savers"/>
                <a:cs typeface="Life Savers"/>
                <a:sym typeface="Life Savers"/>
              </a:rPr>
              <a:t>learn</a:t>
            </a:r>
            <a:endParaRPr sz="7200">
              <a:solidFill>
                <a:srgbClr val="0070C0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325" y="2251376"/>
            <a:ext cx="2270857" cy="28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5" y="2983025"/>
            <a:ext cx="2340424" cy="223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2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2"/>
          <p:cNvSpPr txBox="1"/>
          <p:nvPr/>
        </p:nvSpPr>
        <p:spPr>
          <a:xfrm>
            <a:off x="0" y="0"/>
            <a:ext cx="9144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Cars would hit into each other…</a:t>
            </a:r>
            <a:endParaRPr sz="40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people could get hurt</a:t>
            </a:r>
            <a:r>
              <a:rPr lang="en" sz="40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4000">
              <a:solidFill>
                <a:srgbClr val="7030A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36" name="Google Shape;43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36100"/>
            <a:ext cx="4570200" cy="27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8100" y="2412100"/>
            <a:ext cx="1837874" cy="183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3"/>
          <p:cNvPicPr preferRelativeResize="0"/>
          <p:nvPr/>
        </p:nvPicPr>
        <p:blipFill rotWithShape="1">
          <a:blip r:embed="rId3">
            <a:alphaModFix/>
          </a:blip>
          <a:srcRect b="10094" l="0" r="0" t="3365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3"/>
          <p:cNvPicPr preferRelativeResize="0"/>
          <p:nvPr/>
        </p:nvPicPr>
        <p:blipFill rotWithShape="1">
          <a:blip r:embed="rId4">
            <a:alphaModFix/>
          </a:blip>
          <a:srcRect b="455" l="0" r="0" t="455"/>
          <a:stretch/>
        </p:blipFill>
        <p:spPr>
          <a:xfrm rot="-990809">
            <a:off x="1918873" y="-216020"/>
            <a:ext cx="5794887" cy="53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3"/>
          <p:cNvSpPr txBox="1"/>
          <p:nvPr/>
        </p:nvSpPr>
        <p:spPr>
          <a:xfrm>
            <a:off x="1537196" y="1021868"/>
            <a:ext cx="6069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So…We Come to</a:t>
            </a:r>
            <a:endParaRPr sz="40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School to Learn</a:t>
            </a:r>
            <a:endParaRPr sz="450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445" name="Google Shape;445;p53"/>
          <p:cNvPicPr preferRelativeResize="0"/>
          <p:nvPr/>
        </p:nvPicPr>
        <p:blipFill rotWithShape="1">
          <a:blip r:embed="rId5">
            <a:alphaModFix/>
          </a:blip>
          <a:srcRect b="0" l="6184" r="6184" t="0"/>
          <a:stretch/>
        </p:blipFill>
        <p:spPr>
          <a:xfrm rot="-2107739">
            <a:off x="-1536517" y="-159967"/>
            <a:ext cx="4898662" cy="16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3"/>
          <p:cNvPicPr preferRelativeResize="0"/>
          <p:nvPr/>
        </p:nvPicPr>
        <p:blipFill rotWithShape="1">
          <a:blip r:embed="rId5">
            <a:alphaModFix/>
          </a:blip>
          <a:srcRect b="0" l="6184" r="6184" t="0"/>
          <a:stretch/>
        </p:blipFill>
        <p:spPr>
          <a:xfrm rot="1486148">
            <a:off x="5783994" y="-108987"/>
            <a:ext cx="4898662" cy="16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4423" y="1613441"/>
            <a:ext cx="4215173" cy="361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2775" y="2457074"/>
            <a:ext cx="3059948" cy="268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4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4"/>
          <p:cNvSpPr txBox="1"/>
          <p:nvPr/>
        </p:nvSpPr>
        <p:spPr>
          <a:xfrm>
            <a:off x="0" y="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And to be safe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55" name="Google Shape;45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250" y="1054400"/>
            <a:ext cx="2020350" cy="415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5886" y="915601"/>
            <a:ext cx="2376775" cy="44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1349" y="800399"/>
            <a:ext cx="2785884" cy="449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5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5"/>
          <p:cNvSpPr txBox="1"/>
          <p:nvPr/>
        </p:nvSpPr>
        <p:spPr>
          <a:xfrm>
            <a:off x="0" y="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We need to follow the rules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625" y="991900"/>
            <a:ext cx="5580752" cy="38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6"/>
          <p:cNvPicPr preferRelativeResize="0"/>
          <p:nvPr/>
        </p:nvPicPr>
        <p:blipFill rotWithShape="1">
          <a:blip r:embed="rId3">
            <a:alphaModFix/>
          </a:blip>
          <a:srcRect b="6985" l="0" r="0" t="6985"/>
          <a:stretch/>
        </p:blipFill>
        <p:spPr>
          <a:xfrm>
            <a:off x="6588434" y="3588423"/>
            <a:ext cx="353356" cy="4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6"/>
          <p:cNvPicPr preferRelativeResize="0"/>
          <p:nvPr/>
        </p:nvPicPr>
        <p:blipFill rotWithShape="1">
          <a:blip r:embed="rId4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6"/>
          <p:cNvPicPr preferRelativeResize="0"/>
          <p:nvPr/>
        </p:nvPicPr>
        <p:blipFill rotWithShape="1">
          <a:blip r:embed="rId5">
            <a:alphaModFix/>
          </a:blip>
          <a:srcRect b="66977" l="6037" r="1077" t="0"/>
          <a:stretch/>
        </p:blipFill>
        <p:spPr>
          <a:xfrm flipH="1" rot="10800000">
            <a:off x="0" y="-691177"/>
            <a:ext cx="9188399" cy="279575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6"/>
          <p:cNvSpPr txBox="1"/>
          <p:nvPr/>
        </p:nvSpPr>
        <p:spPr>
          <a:xfrm>
            <a:off x="668575" y="-131312"/>
            <a:ext cx="811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F81BD"/>
                </a:solidFill>
                <a:latin typeface="Life Savers"/>
                <a:ea typeface="Life Savers"/>
                <a:cs typeface="Life Savers"/>
                <a:sym typeface="Life Savers"/>
              </a:rPr>
              <a:t>A </a:t>
            </a:r>
            <a:r>
              <a:rPr lang="en" sz="6000">
                <a:solidFill>
                  <a:srgbClr val="FF0000"/>
                </a:solidFill>
                <a:latin typeface="Life Savers"/>
                <a:ea typeface="Life Savers"/>
                <a:cs typeface="Life Savers"/>
                <a:sym typeface="Life Savers"/>
              </a:rPr>
              <a:t>B</a:t>
            </a:r>
            <a:r>
              <a:rPr lang="en" sz="6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6000">
                <a:solidFill>
                  <a:srgbClr val="00B050"/>
                </a:solidFill>
                <a:latin typeface="Life Savers"/>
                <a:ea typeface="Life Savers"/>
                <a:cs typeface="Life Savers"/>
                <a:sym typeface="Life Savers"/>
              </a:rPr>
              <a:t>C</a:t>
            </a:r>
            <a:r>
              <a:rPr lang="en" sz="6000">
                <a:solidFill>
                  <a:srgbClr val="B3A2C7"/>
                </a:solidFill>
                <a:latin typeface="Life Savers"/>
                <a:ea typeface="Life Savers"/>
                <a:cs typeface="Life Savers"/>
                <a:sym typeface="Life Savers"/>
              </a:rPr>
              <a:t>s</a:t>
            </a:r>
            <a:r>
              <a:rPr lang="en" sz="60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of Safe Learning!</a:t>
            </a:r>
            <a:endParaRPr sz="700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473" name="Google Shape;473;p56"/>
          <p:cNvSpPr txBox="1"/>
          <p:nvPr/>
        </p:nvSpPr>
        <p:spPr>
          <a:xfrm>
            <a:off x="212700" y="2630625"/>
            <a:ext cx="8763000" cy="22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Have a </a:t>
            </a:r>
            <a:r>
              <a:rPr lang="en" sz="36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safe</a:t>
            </a:r>
            <a:r>
              <a:rPr lang="en" sz="3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…</a:t>
            </a:r>
            <a:r>
              <a:rPr lang="en" sz="36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respectful </a:t>
            </a:r>
            <a:r>
              <a:rPr lang="en" sz="3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school year</a:t>
            </a:r>
            <a:endParaRPr sz="3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so nobody gets hurt and no one’s heart gets hurt… </a:t>
            </a:r>
            <a:r>
              <a:rPr lang="en" sz="41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And you </a:t>
            </a:r>
            <a:r>
              <a:rPr lang="en" sz="41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L</a:t>
            </a:r>
            <a:r>
              <a:rPr lang="en" sz="4100">
                <a:solidFill>
                  <a:srgbClr val="7030A0"/>
                </a:solidFill>
                <a:latin typeface="Happy Monkey"/>
                <a:ea typeface="Happy Monkey"/>
                <a:cs typeface="Happy Monkey"/>
                <a:sym typeface="Happy Monkey"/>
              </a:rPr>
              <a:t>E</a:t>
            </a:r>
            <a:r>
              <a:rPr lang="en" sz="4100">
                <a:solidFill>
                  <a:schemeClr val="accent3"/>
                </a:solidFill>
                <a:latin typeface="Happy Monkey"/>
                <a:ea typeface="Happy Monkey"/>
                <a:cs typeface="Happy Monkey"/>
                <a:sym typeface="Happy Monkey"/>
              </a:rPr>
              <a:t>A</a:t>
            </a:r>
            <a:r>
              <a:rPr lang="en" sz="4100">
                <a:solidFill>
                  <a:srgbClr val="0070C0"/>
                </a:solidFill>
                <a:latin typeface="Happy Monkey"/>
                <a:ea typeface="Happy Monkey"/>
                <a:cs typeface="Happy Monkey"/>
                <a:sym typeface="Happy Monkey"/>
              </a:rPr>
              <a:t>R</a:t>
            </a:r>
            <a:r>
              <a:rPr lang="en" sz="4100">
                <a:solidFill>
                  <a:srgbClr val="E46C0A"/>
                </a:solidFill>
                <a:latin typeface="Happy Monkey"/>
                <a:ea typeface="Happy Monkey"/>
                <a:cs typeface="Happy Monkey"/>
                <a:sym typeface="Happy Monkey"/>
              </a:rPr>
              <a:t>N</a:t>
            </a:r>
            <a:r>
              <a:rPr lang="en" sz="41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!!</a:t>
            </a:r>
            <a:endParaRPr sz="41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74" name="Google Shape;474;p56"/>
          <p:cNvSpPr/>
          <p:nvPr/>
        </p:nvSpPr>
        <p:spPr>
          <a:xfrm>
            <a:off x="-437" y="2163450"/>
            <a:ext cx="9144000" cy="408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5788" y="795875"/>
            <a:ext cx="2050074" cy="153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7188" y="635702"/>
            <a:ext cx="2222602" cy="174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7388" y="703575"/>
            <a:ext cx="2307502" cy="17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7563" y="609800"/>
            <a:ext cx="2353121" cy="179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53915" y="722775"/>
            <a:ext cx="2063647" cy="168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498925" y="199575"/>
            <a:ext cx="83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We are all </a:t>
            </a:r>
            <a:r>
              <a:rPr lang="en" sz="72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here to </a:t>
            </a:r>
            <a:r>
              <a:rPr lang="en" sz="7200">
                <a:solidFill>
                  <a:srgbClr val="0070C0"/>
                </a:solidFill>
                <a:latin typeface="Life Savers"/>
                <a:ea typeface="Life Savers"/>
                <a:cs typeface="Life Savers"/>
                <a:sym typeface="Life Savers"/>
              </a:rPr>
              <a:t>learn</a:t>
            </a:r>
            <a:endParaRPr sz="7200">
              <a:solidFill>
                <a:srgbClr val="0070C0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69125"/>
            <a:ext cx="2015625" cy="270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1350" y="3215075"/>
            <a:ext cx="2639985" cy="192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773725" y="121800"/>
            <a:ext cx="7596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While I am in school</a:t>
            </a:r>
            <a:endParaRPr sz="700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159" y="1162447"/>
            <a:ext cx="3549400" cy="35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1984" y="1115272"/>
            <a:ext cx="3549400" cy="35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561550" y="1977550"/>
            <a:ext cx="3000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I</a:t>
            </a:r>
            <a:r>
              <a:rPr b="1" lang="en" sz="3000">
                <a:solidFill>
                  <a:srgbClr val="604A7B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b="1" lang="en" sz="30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should be </a:t>
            </a:r>
            <a:r>
              <a:rPr b="1" lang="en" sz="30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safe</a:t>
            </a:r>
            <a:endParaRPr b="1" sz="3000">
              <a:solidFill>
                <a:srgbClr val="FF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5376675" y="1977550"/>
            <a:ext cx="30000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We should </a:t>
            </a:r>
            <a:r>
              <a:rPr b="1" lang="en" sz="30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ALL</a:t>
            </a:r>
            <a:endParaRPr b="1" sz="3000">
              <a:solidFill>
                <a:srgbClr val="FF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be </a:t>
            </a:r>
            <a:r>
              <a:rPr b="1" lang="en" sz="3000">
                <a:solidFill>
                  <a:srgbClr val="FF0000"/>
                </a:solidFill>
                <a:latin typeface="Happy Monkey"/>
                <a:ea typeface="Happy Monkey"/>
                <a:cs typeface="Happy Monkey"/>
                <a:sym typeface="Happy Monkey"/>
              </a:rPr>
              <a:t>safe</a:t>
            </a:r>
            <a:endParaRPr b="1" sz="3000">
              <a:solidFill>
                <a:srgbClr val="FF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1300" y="2095475"/>
            <a:ext cx="2708199" cy="31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773725" y="121800"/>
            <a:ext cx="759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17375E"/>
                </a:solidFill>
                <a:latin typeface="Life Savers"/>
                <a:ea typeface="Life Savers"/>
                <a:cs typeface="Life Savers"/>
                <a:sym typeface="Life Savers"/>
              </a:rPr>
              <a:t>What Does “Safe” Mean?</a:t>
            </a:r>
            <a:endParaRPr sz="700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5392160" y="2792825"/>
            <a:ext cx="1719855" cy="274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709160" y="2854237"/>
            <a:ext cx="1719855" cy="2741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1069075" y="3693875"/>
            <a:ext cx="3000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76092"/>
                </a:solidFill>
                <a:latin typeface="Happy Monkey"/>
                <a:ea typeface="Happy Monkey"/>
                <a:cs typeface="Happy Monkey"/>
                <a:sym typeface="Happy Monkey"/>
              </a:rPr>
              <a:t>Nobody gets hurt</a:t>
            </a:r>
            <a:endParaRPr b="1" sz="3000">
              <a:solidFill>
                <a:srgbClr val="376092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4752088" y="3309475"/>
            <a:ext cx="3000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rPr>
              <a:t>Nobody’s heart gets hurt</a:t>
            </a:r>
            <a:endParaRPr b="1" sz="3000">
              <a:solidFill>
                <a:schemeClr val="dk2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4000" y="960475"/>
            <a:ext cx="1339426" cy="247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64702">
            <a:off x="2178663" y="1276207"/>
            <a:ext cx="328555" cy="13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7601" y="1202712"/>
            <a:ext cx="2588950" cy="221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5">
            <a:alphaModFix/>
          </a:blip>
          <a:srcRect b="66977" l="6037" r="1077" t="0"/>
          <a:stretch/>
        </p:blipFill>
        <p:spPr>
          <a:xfrm flipH="1" rot="10800000">
            <a:off x="-22200" y="-2"/>
            <a:ext cx="9188399" cy="145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0" y="0"/>
            <a:ext cx="9071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A Story…Scrappy the Squirrel</a:t>
            </a:r>
            <a:endParaRPr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207" name="Google Shape;207;p29"/>
          <p:cNvSpPr txBox="1"/>
          <p:nvPr/>
        </p:nvSpPr>
        <p:spPr>
          <a:xfrm>
            <a:off x="36300" y="1414275"/>
            <a:ext cx="90714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Once upon a time there a was a squirrel named Scrappy.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Scrappy did whatever he wanted...whenever he wanted.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36300" y="126125"/>
            <a:ext cx="90714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He ate when it wasn’t time to eat…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435" y="977900"/>
            <a:ext cx="3133725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 b="10091" l="0" r="0" t="33655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50" y="3657600"/>
            <a:ext cx="36099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4">
            <a:alphaModFix/>
          </a:blip>
          <a:srcRect b="0" l="43461" r="0" t="0"/>
          <a:stretch/>
        </p:blipFill>
        <p:spPr>
          <a:xfrm>
            <a:off x="7102925" y="3657600"/>
            <a:ext cx="20410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/>
        </p:nvSpPr>
        <p:spPr>
          <a:xfrm>
            <a:off x="36300" y="126125"/>
            <a:ext cx="90714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Scrappy even ate other squirrel’s food…</a:t>
            </a:r>
            <a:endParaRPr sz="24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900" y="2571747"/>
            <a:ext cx="2041075" cy="255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123924"/>
            <a:ext cx="1779775" cy="20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86A8DB"/>
      </a:dk2>
      <a:lt2>
        <a:srgbClr val="FFCC66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