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Life Savers"/>
      <p:regular r:id="rId34"/>
      <p:bold r:id="rId35"/>
    </p:embeddedFont>
    <p:embeddedFont>
      <p:font typeface="Fira Sans"/>
      <p:bold r:id="rId36"/>
      <p:boldItalic r:id="rId37"/>
    </p:embeddedFont>
    <p:embeddedFont>
      <p:font typeface="Happy Monkey"/>
      <p:regular r:id="rId38"/>
    </p:embeddedFont>
    <p:embeddedFont>
      <p:font typeface="Roboto SemiBold"/>
      <p:regular r:id="rId39"/>
      <p:bold r:id="rId40"/>
      <p:italic r:id="rId41"/>
      <p:boldItalic r:id="rId42"/>
    </p:embeddedFont>
    <p:embeddedFont>
      <p:font typeface="Roboto Light"/>
      <p:regular r:id="rId43"/>
      <p:bold r:id="rId44"/>
      <p:italic r:id="rId45"/>
      <p:boldItalic r:id="rId46"/>
    </p:embeddedFont>
    <p:embeddedFont>
      <p:font typeface="Luckiest Guy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DE6305B-8FBC-466F-AE23-034F4E7DA50E}">
  <a:tblStyle styleId="{FDE6305B-8FBC-466F-AE23-034F4E7DA5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2FCB4C83-4D90-4070-970E-EF6A7B798D2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SemiBold-bold.fntdata"/><Relationship Id="rId20" Type="http://schemas.openxmlformats.org/officeDocument/2006/relationships/slide" Target="slides/slide13.xml"/><Relationship Id="rId42" Type="http://schemas.openxmlformats.org/officeDocument/2006/relationships/font" Target="fonts/RobotoSemiBold-boldItalic.fntdata"/><Relationship Id="rId41" Type="http://schemas.openxmlformats.org/officeDocument/2006/relationships/font" Target="fonts/RobotoSemiBold-italic.fntdata"/><Relationship Id="rId22" Type="http://schemas.openxmlformats.org/officeDocument/2006/relationships/slide" Target="slides/slide15.xml"/><Relationship Id="rId44" Type="http://schemas.openxmlformats.org/officeDocument/2006/relationships/font" Target="fonts/RobotoLight-bold.fntdata"/><Relationship Id="rId21" Type="http://schemas.openxmlformats.org/officeDocument/2006/relationships/slide" Target="slides/slide14.xml"/><Relationship Id="rId43" Type="http://schemas.openxmlformats.org/officeDocument/2006/relationships/font" Target="fonts/RobotoLight-regular.fntdata"/><Relationship Id="rId24" Type="http://schemas.openxmlformats.org/officeDocument/2006/relationships/slide" Target="slides/slide17.xml"/><Relationship Id="rId46" Type="http://schemas.openxmlformats.org/officeDocument/2006/relationships/font" Target="fonts/RobotoLight-boldItalic.fntdata"/><Relationship Id="rId23" Type="http://schemas.openxmlformats.org/officeDocument/2006/relationships/slide" Target="slides/slide16.xml"/><Relationship Id="rId45" Type="http://schemas.openxmlformats.org/officeDocument/2006/relationships/font" Target="fonts/RobotoLight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schemas.openxmlformats.org/officeDocument/2006/relationships/font" Target="fonts/LuckiestGuy-regular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11" Type="http://schemas.openxmlformats.org/officeDocument/2006/relationships/slide" Target="slides/slide4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3.xml"/><Relationship Id="rId32" Type="http://schemas.openxmlformats.org/officeDocument/2006/relationships/font" Target="fonts/Roboto-italic.fntdata"/><Relationship Id="rId13" Type="http://schemas.openxmlformats.org/officeDocument/2006/relationships/slide" Target="slides/slide6.xml"/><Relationship Id="rId35" Type="http://schemas.openxmlformats.org/officeDocument/2006/relationships/font" Target="fonts/LifeSavers-bold.fntdata"/><Relationship Id="rId12" Type="http://schemas.openxmlformats.org/officeDocument/2006/relationships/slide" Target="slides/slide5.xml"/><Relationship Id="rId34" Type="http://schemas.openxmlformats.org/officeDocument/2006/relationships/font" Target="fonts/LifeSavers-regular.fntdata"/><Relationship Id="rId15" Type="http://schemas.openxmlformats.org/officeDocument/2006/relationships/slide" Target="slides/slide8.xml"/><Relationship Id="rId37" Type="http://schemas.openxmlformats.org/officeDocument/2006/relationships/font" Target="fonts/FiraSans-boldItalic.fntdata"/><Relationship Id="rId14" Type="http://schemas.openxmlformats.org/officeDocument/2006/relationships/slide" Target="slides/slide7.xml"/><Relationship Id="rId36" Type="http://schemas.openxmlformats.org/officeDocument/2006/relationships/font" Target="fonts/FiraSans-bold.fntdata"/><Relationship Id="rId17" Type="http://schemas.openxmlformats.org/officeDocument/2006/relationships/slide" Target="slides/slide10.xml"/><Relationship Id="rId39" Type="http://schemas.openxmlformats.org/officeDocument/2006/relationships/font" Target="fonts/RobotoSemiBold-regular.fntdata"/><Relationship Id="rId16" Type="http://schemas.openxmlformats.org/officeDocument/2006/relationships/slide" Target="slides/slide9.xml"/><Relationship Id="rId38" Type="http://schemas.openxmlformats.org/officeDocument/2006/relationships/font" Target="fonts/HappyMonkey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d3af9b0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bd3af9b01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bd3af9b01d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bd3af9b01d_0_7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bd3af9b01d_0_9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2bd3af9b01d_0_9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bd3af9b01d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2bd3af9b01d_0_10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d3af9b01d_0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Privacy, once </a:t>
            </a:r>
            <a:r>
              <a:rPr lang="en"/>
              <a:t>address</a:t>
            </a:r>
            <a:r>
              <a:rPr lang="en"/>
              <a:t> the behavior move on and create a clean slate </a:t>
            </a:r>
            <a:endParaRPr/>
          </a:p>
        </p:txBody>
      </p:sp>
      <p:sp>
        <p:nvSpPr>
          <p:cNvPr id="470" name="Google Shape;470;g2bd3af9b01d_0_10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bd3af9b01d_0_18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a question- makes students think of a reason behind their behavior, when they are thinking about it can help stop that behavior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Complement</a:t>
            </a:r>
            <a:r>
              <a:rPr lang="en"/>
              <a:t> targeted behaviors in others- student may stop to observe what others are doing or who might being praised</a:t>
            </a:r>
            <a:endParaRPr/>
          </a:p>
        </p:txBody>
      </p:sp>
      <p:sp>
        <p:nvSpPr>
          <p:cNvPr id="506" name="Google Shape;506;g2bd3af9b01d_0_18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bd3af9b01d_0_19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g2bd3af9b01d_0_19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bd3af9b01d_0_1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of Privilege: was door holder, no longer the door holder that day. It is something that they earn but cant do short term. You can’t take away a trip because that could be considered </a:t>
            </a:r>
            <a:r>
              <a:rPr lang="en"/>
              <a:t>corporal</a:t>
            </a:r>
            <a:r>
              <a:rPr lang="en"/>
              <a:t> punishment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*** classroom teachers cannot take away from recess or put students at the reflection table without their supervisors permission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 Reflection: younger grades- draw a picture of what happened talk about it, what can you do different next time, older write about their behavior and what they could have done differently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break it, you fix it- if a student purposefully throws something, knocks a chair over, when they calm down have them help clean up the mess they created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them a job: if they are struggling with not hitting others when packing up have them have a job that they can help in the classroom but takes away the opportunity to hit others ex: check to see what pencils need to be sharpened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of Ice Cream/ Recess/ lunch: has to </a:t>
            </a:r>
            <a:r>
              <a:rPr lang="en"/>
              <a:t>receive</a:t>
            </a:r>
            <a:r>
              <a:rPr lang="en"/>
              <a:t> permission from direct supervisor prior (will be discussed in upcoming task force)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&gt;&gt;&gt; if you don’t </a:t>
            </a:r>
            <a:r>
              <a:rPr lang="en"/>
              <a:t>receive</a:t>
            </a:r>
            <a:r>
              <a:rPr lang="en"/>
              <a:t> permission prior parents could complain and report you for </a:t>
            </a:r>
            <a:r>
              <a:rPr lang="en"/>
              <a:t>corporal</a:t>
            </a:r>
            <a:r>
              <a:rPr lang="en"/>
              <a:t> punishment by </a:t>
            </a:r>
            <a:r>
              <a:rPr lang="en"/>
              <a:t>receiving</a:t>
            </a:r>
            <a:r>
              <a:rPr lang="en"/>
              <a:t> </a:t>
            </a:r>
            <a:r>
              <a:rPr lang="en"/>
              <a:t>permission</a:t>
            </a:r>
            <a:r>
              <a:rPr lang="en"/>
              <a:t> prior it is a way to keep yourself protected </a:t>
            </a:r>
            <a:endParaRPr/>
          </a:p>
        </p:txBody>
      </p:sp>
      <p:sp>
        <p:nvSpPr>
          <p:cNvPr id="576" name="Google Shape;576;g2bd3af9b01d_0_17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bd3af9b01d_0_1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g2bd3af9b01d_0_11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bd3af9b01d_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g2bd3af9b01d_0_12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bd3af9b01d_0_1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2bd3af9b01d_0_15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d3af9b01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bd3af9b01d_0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bd3af9b01d_0_1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g2bd3af9b01d_0_13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bd3af9b01d_0_1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&gt;&gt;&gt;Explain why it is important to add thorough, objective facts.  This supports the SCCs in </a:t>
            </a:r>
            <a:r>
              <a:rPr lang="en"/>
              <a:t>substantiated</a:t>
            </a:r>
            <a:r>
              <a:rPr lang="en"/>
              <a:t> or </a:t>
            </a:r>
            <a:r>
              <a:rPr lang="en"/>
              <a:t>unsubstantiated investigations and drawing meaningful closure. </a:t>
            </a:r>
            <a:endParaRPr/>
          </a:p>
        </p:txBody>
      </p:sp>
      <p:sp>
        <p:nvSpPr>
          <p:cNvPr id="789" name="Google Shape;789;g2bd3af9b01d_0_13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bd3af9b01d_0_1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g2bd3af9b01d_0_14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d3af9b01d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bd3af9b01d_0_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d3af9b01d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bd3af9b01d_0_4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8f81bc96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308f81bc961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bd3af9b01d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bd3af9b01d_0_3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bd3af9b01d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PRIM book for ways to support behaviors with interventions </a:t>
            </a:r>
            <a:endParaRPr/>
          </a:p>
        </p:txBody>
      </p:sp>
      <p:sp>
        <p:nvSpPr>
          <p:cNvPr id="279" name="Google Shape;279;g2bd3af9b01d_0_5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d3af9b01d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bd3af9b01d_0_5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bd3af9b01d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bd3af9b01d_0_7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hyperlink" Target="https://www.schools.nyc.gov/school-life/know-your-rights/discipline-code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39.png"/><Relationship Id="rId5" Type="http://schemas.openxmlformats.org/officeDocument/2006/relationships/image" Target="../media/image19.png"/><Relationship Id="rId6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hyperlink" Target="https://www.schools.nyc.gov/school-life/know-your-rights/discipline-code" TargetMode="External"/><Relationship Id="rId6" Type="http://schemas.openxmlformats.org/officeDocument/2006/relationships/hyperlink" Target="https://docs.google.com/document/d/14NggfjP8TgFrp2Hh2oA1H2tRTaxd_WsgcYS6j59Rhck/edit?usp=sharing" TargetMode="External"/><Relationship Id="rId7" Type="http://schemas.openxmlformats.org/officeDocument/2006/relationships/image" Target="../media/image24.png"/><Relationship Id="rId8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21.png"/><Relationship Id="rId7" Type="http://schemas.openxmlformats.org/officeDocument/2006/relationships/hyperlink" Target="https://docs.google.com/document/d/14NggfjP8TgFrp2Hh2oA1H2tRTaxd_WsgcYS6j59Rhck/edit?usp=sharing" TargetMode="External"/><Relationship Id="rId8" Type="http://schemas.openxmlformats.org/officeDocument/2006/relationships/image" Target="../media/image4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5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47.png"/><Relationship Id="rId6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9" Type="http://schemas.openxmlformats.org/officeDocument/2006/relationships/image" Target="../media/image54.png"/><Relationship Id="rId5" Type="http://schemas.openxmlformats.org/officeDocument/2006/relationships/image" Target="../media/image22.png"/><Relationship Id="rId6" Type="http://schemas.openxmlformats.org/officeDocument/2006/relationships/image" Target="../media/image48.png"/><Relationship Id="rId7" Type="http://schemas.openxmlformats.org/officeDocument/2006/relationships/image" Target="../media/image20.png"/><Relationship Id="rId8" Type="http://schemas.openxmlformats.org/officeDocument/2006/relationships/hyperlink" Target="https://www.schools.nyc.gov/school-life/know-your-rights/discipline-code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17.png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33.png"/><Relationship Id="rId7" Type="http://schemas.openxmlformats.org/officeDocument/2006/relationships/hyperlink" Target="https://www.schools.nyc.gov/school-life/know-your-rights/discipline-code" TargetMode="External"/><Relationship Id="rId8" Type="http://schemas.openxmlformats.org/officeDocument/2006/relationships/hyperlink" Target="https://www.schools.nyc.gov/school-life/know-your-rights/discipline-code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33.png"/><Relationship Id="rId7" Type="http://schemas.openxmlformats.org/officeDocument/2006/relationships/hyperlink" Target="https://www.schools.nyc.gov/school-life/know-your-rights/discipline-code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5" Type="http://schemas.openxmlformats.org/officeDocument/2006/relationships/image" Target="../media/image42.png"/><Relationship Id="rId6" Type="http://schemas.openxmlformats.org/officeDocument/2006/relationships/image" Target="../media/image1.png"/><Relationship Id="rId7" Type="http://schemas.openxmlformats.org/officeDocument/2006/relationships/image" Target="../media/image5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4.png"/><Relationship Id="rId8" Type="http://schemas.openxmlformats.org/officeDocument/2006/relationships/hyperlink" Target="https://www.schools.nyc.gov/school-life/know-your-rights/discipline-code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32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5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130" name="Google Shape;130;p25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2" name="Google Shape;132;p25"/>
          <p:cNvSpPr/>
          <p:nvPr/>
        </p:nvSpPr>
        <p:spPr>
          <a:xfrm>
            <a:off x="8179448" y="887347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5"/>
          <p:cNvSpPr/>
          <p:nvPr/>
        </p:nvSpPr>
        <p:spPr>
          <a:xfrm>
            <a:off x="8179448" y="1658850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5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25"/>
          <p:cNvGrpSpPr/>
          <p:nvPr/>
        </p:nvGrpSpPr>
        <p:grpSpPr>
          <a:xfrm>
            <a:off x="197618" y="285394"/>
            <a:ext cx="8507961" cy="4572711"/>
            <a:chOff x="0" y="0"/>
            <a:chExt cx="22687896" cy="12193897"/>
          </a:xfrm>
        </p:grpSpPr>
        <p:sp>
          <p:nvSpPr>
            <p:cNvPr id="136" name="Google Shape;136;p25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sp>
          <p:nvSpPr>
            <p:cNvPr id="137" name="Google Shape;137;p25"/>
            <p:cNvSpPr/>
            <p:nvPr/>
          </p:nvSpPr>
          <p:spPr>
            <a:xfrm>
              <a:off x="1455604" y="0"/>
              <a:ext cx="21232292" cy="12193897"/>
            </a:xfrm>
            <a:custGeom>
              <a:rect b="b" l="l" r="r" t="t"/>
              <a:pathLst>
                <a:path extrusionOk="0" h="2408671" w="4194033">
                  <a:moveTo>
                    <a:pt x="14585" y="0"/>
                  </a:moveTo>
                  <a:lnTo>
                    <a:pt x="4179448" y="0"/>
                  </a:lnTo>
                  <a:cubicBezTo>
                    <a:pt x="4187503" y="0"/>
                    <a:pt x="4194033" y="6530"/>
                    <a:pt x="4194033" y="14585"/>
                  </a:cubicBezTo>
                  <a:lnTo>
                    <a:pt x="4194033" y="2394085"/>
                  </a:lnTo>
                  <a:cubicBezTo>
                    <a:pt x="4194033" y="2402141"/>
                    <a:pt x="4187503" y="2408671"/>
                    <a:pt x="4179448" y="2408671"/>
                  </a:cubicBezTo>
                  <a:lnTo>
                    <a:pt x="14585" y="2408671"/>
                  </a:lnTo>
                  <a:cubicBezTo>
                    <a:pt x="6530" y="2408671"/>
                    <a:pt x="0" y="2402141"/>
                    <a:pt x="0" y="2394085"/>
                  </a:cubicBezTo>
                  <a:lnTo>
                    <a:pt x="0" y="14585"/>
                  </a:lnTo>
                  <a:cubicBezTo>
                    <a:pt x="0" y="6530"/>
                    <a:pt x="6530" y="0"/>
                    <a:pt x="14585" y="0"/>
                  </a:cubicBez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25"/>
          <p:cNvSpPr txBox="1"/>
          <p:nvPr/>
        </p:nvSpPr>
        <p:spPr>
          <a:xfrm>
            <a:off x="1321602" y="1589000"/>
            <a:ext cx="65010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u="sng">
                <a:solidFill>
                  <a:schemeClr val="hlink"/>
                </a:solidFill>
                <a:latin typeface="Luckiest Guy"/>
                <a:ea typeface="Luckiest Guy"/>
                <a:cs typeface="Luckiest Guy"/>
                <a:sym typeface="Luckiest Guy"/>
                <a:hlinkClick r:id="rId4"/>
              </a:rPr>
              <a:t>Code of Conduct</a:t>
            </a:r>
            <a:r>
              <a:rPr lang="en" sz="6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 Team Meeting</a:t>
            </a:r>
            <a:endParaRPr sz="700"/>
          </a:p>
        </p:txBody>
      </p:sp>
      <p:sp>
        <p:nvSpPr>
          <p:cNvPr id="139" name="Google Shape;139;p25"/>
          <p:cNvSpPr/>
          <p:nvPr/>
        </p:nvSpPr>
        <p:spPr>
          <a:xfrm rot="361440">
            <a:off x="7429518" y="692088"/>
            <a:ext cx="786803" cy="940870"/>
          </a:xfrm>
          <a:custGeom>
            <a:rect b="b" l="l" r="r" t="t"/>
            <a:pathLst>
              <a:path extrusionOk="0" h="1880753" w="1572780">
                <a:moveTo>
                  <a:pt x="0" y="0"/>
                </a:moveTo>
                <a:lnTo>
                  <a:pt x="1572780" y="0"/>
                </a:lnTo>
                <a:lnTo>
                  <a:pt x="1572780" y="1880753"/>
                </a:lnTo>
                <a:lnTo>
                  <a:pt x="0" y="188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0" name="Google Shape;140;p25"/>
          <p:cNvGrpSpPr/>
          <p:nvPr/>
        </p:nvGrpSpPr>
        <p:grpSpPr>
          <a:xfrm>
            <a:off x="3400328" y="796930"/>
            <a:ext cx="2343421" cy="1633469"/>
            <a:chOff x="0" y="-47625"/>
            <a:chExt cx="1234354" cy="860400"/>
          </a:xfrm>
        </p:grpSpPr>
        <p:sp>
          <p:nvSpPr>
            <p:cNvPr id="141" name="Google Shape;141;p25"/>
            <p:cNvSpPr/>
            <p:nvPr/>
          </p:nvSpPr>
          <p:spPr>
            <a:xfrm>
              <a:off x="0" y="0"/>
              <a:ext cx="1234354" cy="190348"/>
            </a:xfrm>
            <a:custGeom>
              <a:rect b="b" l="l" r="r" t="t"/>
              <a:pathLst>
                <a:path extrusionOk="0" h="190348" w="1234354">
                  <a:moveTo>
                    <a:pt x="59468" y="0"/>
                  </a:moveTo>
                  <a:lnTo>
                    <a:pt x="1174886" y="0"/>
                  </a:lnTo>
                  <a:cubicBezTo>
                    <a:pt x="1207729" y="0"/>
                    <a:pt x="1234354" y="26625"/>
                    <a:pt x="1234354" y="59468"/>
                  </a:cubicBezTo>
                  <a:lnTo>
                    <a:pt x="1234354" y="130880"/>
                  </a:lnTo>
                  <a:cubicBezTo>
                    <a:pt x="1234354" y="146652"/>
                    <a:pt x="1228089" y="161778"/>
                    <a:pt x="1216936" y="172930"/>
                  </a:cubicBezTo>
                  <a:cubicBezTo>
                    <a:pt x="1205784" y="184083"/>
                    <a:pt x="1190658" y="190348"/>
                    <a:pt x="1174886" y="190348"/>
                  </a:cubicBezTo>
                  <a:lnTo>
                    <a:pt x="59468" y="190348"/>
                  </a:lnTo>
                  <a:cubicBezTo>
                    <a:pt x="26625" y="190348"/>
                    <a:pt x="0" y="163723"/>
                    <a:pt x="0" y="130880"/>
                  </a:cubicBezTo>
                  <a:lnTo>
                    <a:pt x="0" y="59468"/>
                  </a:lnTo>
                  <a:cubicBezTo>
                    <a:pt x="0" y="26625"/>
                    <a:pt x="26625" y="0"/>
                    <a:pt x="59468" y="0"/>
                  </a:cubicBezTo>
                  <a:close/>
                </a:path>
              </a:pathLst>
            </a:custGeom>
            <a:solidFill>
              <a:srgbClr val="6DB3D8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25"/>
          <p:cNvSpPr/>
          <p:nvPr/>
        </p:nvSpPr>
        <p:spPr>
          <a:xfrm flipH="1" rot="1902086">
            <a:off x="1055531" y="619732"/>
            <a:ext cx="647204" cy="883281"/>
          </a:xfrm>
          <a:custGeom>
            <a:rect b="b" l="l" r="r" t="t"/>
            <a:pathLst>
              <a:path extrusionOk="0" h="1768221" w="1295624">
                <a:moveTo>
                  <a:pt x="1295624" y="0"/>
                </a:moveTo>
                <a:lnTo>
                  <a:pt x="0" y="0"/>
                </a:lnTo>
                <a:lnTo>
                  <a:pt x="0" y="1768221"/>
                </a:lnTo>
                <a:lnTo>
                  <a:pt x="1295624" y="1768221"/>
                </a:lnTo>
                <a:lnTo>
                  <a:pt x="129562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25"/>
          <p:cNvSpPr txBox="1"/>
          <p:nvPr/>
        </p:nvSpPr>
        <p:spPr>
          <a:xfrm>
            <a:off x="3400400" y="915125"/>
            <a:ext cx="2343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2025 - 2026</a:t>
            </a:r>
            <a:endParaRPr sz="1300"/>
          </a:p>
        </p:txBody>
      </p:sp>
      <p:sp>
        <p:nvSpPr>
          <p:cNvPr id="145" name="Google Shape;145;p25"/>
          <p:cNvSpPr txBox="1"/>
          <p:nvPr/>
        </p:nvSpPr>
        <p:spPr>
          <a:xfrm>
            <a:off x="2496700" y="3482950"/>
            <a:ext cx="4150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AP Mayer</a:t>
            </a:r>
            <a:endParaRPr sz="180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SCC Goldman</a:t>
            </a:r>
            <a:endParaRPr sz="180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SCC Draghi</a:t>
            </a:r>
            <a:endParaRPr sz="180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4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370" name="Google Shape;370;p34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34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373" name="Google Shape;373;p34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34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376" name="Google Shape;376;p34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34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379" name="Google Shape;379;p34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380" name="Google Shape;380;p34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381" name="Google Shape;381;p34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34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4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384" name="Google Shape;384;p34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34"/>
          <p:cNvSpPr txBox="1"/>
          <p:nvPr/>
        </p:nvSpPr>
        <p:spPr>
          <a:xfrm>
            <a:off x="1269459" y="419965"/>
            <a:ext cx="66051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behaviors</a:t>
            </a:r>
            <a:endParaRPr sz="1900"/>
          </a:p>
        </p:txBody>
      </p:sp>
      <p:sp>
        <p:nvSpPr>
          <p:cNvPr id="387" name="Google Shape;387;p34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388" name="Google Shape;388;p34"/>
          <p:cNvSpPr/>
          <p:nvPr/>
        </p:nvSpPr>
        <p:spPr>
          <a:xfrm>
            <a:off x="968700" y="1510163"/>
            <a:ext cx="2094541" cy="2123174"/>
          </a:xfrm>
          <a:custGeom>
            <a:rect b="b" l="l" r="r" t="t"/>
            <a:pathLst>
              <a:path extrusionOk="0" h="5242406" w="4409561">
                <a:moveTo>
                  <a:pt x="0" y="0"/>
                </a:moveTo>
                <a:lnTo>
                  <a:pt x="4409562" y="0"/>
                </a:lnTo>
                <a:lnTo>
                  <a:pt x="4409562" y="5242405"/>
                </a:lnTo>
                <a:lnTo>
                  <a:pt x="0" y="5242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38919"/>
            </a:stretch>
          </a:blipFill>
          <a:ln>
            <a:noFill/>
          </a:ln>
        </p:spPr>
      </p:sp>
      <p:sp>
        <p:nvSpPr>
          <p:cNvPr id="389" name="Google Shape;389;p34"/>
          <p:cNvSpPr/>
          <p:nvPr/>
        </p:nvSpPr>
        <p:spPr>
          <a:xfrm>
            <a:off x="5737197" y="1510163"/>
            <a:ext cx="2094541" cy="2123174"/>
          </a:xfrm>
          <a:custGeom>
            <a:rect b="b" l="l" r="r" t="t"/>
            <a:pathLst>
              <a:path extrusionOk="0" h="5242406" w="4409561">
                <a:moveTo>
                  <a:pt x="0" y="0"/>
                </a:moveTo>
                <a:lnTo>
                  <a:pt x="4409561" y="0"/>
                </a:lnTo>
                <a:lnTo>
                  <a:pt x="4409561" y="5242405"/>
                </a:lnTo>
                <a:lnTo>
                  <a:pt x="0" y="5242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38919"/>
            </a:stretch>
          </a:blipFill>
          <a:ln>
            <a:noFill/>
          </a:ln>
        </p:spPr>
      </p:sp>
      <p:sp>
        <p:nvSpPr>
          <p:cNvPr id="390" name="Google Shape;390;p34"/>
          <p:cNvSpPr/>
          <p:nvPr/>
        </p:nvSpPr>
        <p:spPr>
          <a:xfrm>
            <a:off x="3352948" y="1510163"/>
            <a:ext cx="2094541" cy="2123174"/>
          </a:xfrm>
          <a:custGeom>
            <a:rect b="b" l="l" r="r" t="t"/>
            <a:pathLst>
              <a:path extrusionOk="0" h="5242406" w="4409561">
                <a:moveTo>
                  <a:pt x="0" y="0"/>
                </a:moveTo>
                <a:lnTo>
                  <a:pt x="4409562" y="0"/>
                </a:lnTo>
                <a:lnTo>
                  <a:pt x="4409562" y="5242405"/>
                </a:lnTo>
                <a:lnTo>
                  <a:pt x="0" y="5242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-38919"/>
            </a:stretch>
          </a:blipFill>
          <a:ln>
            <a:noFill/>
          </a:ln>
        </p:spPr>
      </p:sp>
      <p:sp>
        <p:nvSpPr>
          <p:cNvPr id="391" name="Google Shape;391;p34"/>
          <p:cNvSpPr txBox="1"/>
          <p:nvPr/>
        </p:nvSpPr>
        <p:spPr>
          <a:xfrm>
            <a:off x="1108321" y="1656425"/>
            <a:ext cx="174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6DB3D8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392" name="Google Shape;392;p34"/>
          <p:cNvSpPr txBox="1"/>
          <p:nvPr/>
        </p:nvSpPr>
        <p:spPr>
          <a:xfrm>
            <a:off x="3521650" y="1656425"/>
            <a:ext cx="174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6DB3D8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393" name="Google Shape;393;p34"/>
          <p:cNvSpPr txBox="1"/>
          <p:nvPr/>
        </p:nvSpPr>
        <p:spPr>
          <a:xfrm>
            <a:off x="5887100" y="1656700"/>
            <a:ext cx="174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500" u="none" cap="none" strike="noStrike">
                <a:solidFill>
                  <a:srgbClr val="6DB3D8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700"/>
          </a:p>
        </p:txBody>
      </p:sp>
      <p:sp>
        <p:nvSpPr>
          <p:cNvPr id="394" name="Google Shape;394;p34"/>
          <p:cNvSpPr txBox="1"/>
          <p:nvPr/>
        </p:nvSpPr>
        <p:spPr>
          <a:xfrm>
            <a:off x="1108450" y="2171550"/>
            <a:ext cx="1747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Happy Monkey"/>
                <a:ea typeface="Happy Monkey"/>
                <a:cs typeface="Happy Monkey"/>
                <a:sym typeface="Happy Monkey"/>
              </a:rPr>
              <a:t>The escalation of behavioral interventions and potential consequences </a:t>
            </a:r>
            <a:endParaRPr b="1" sz="11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95" name="Google Shape;395;p34"/>
          <p:cNvSpPr txBox="1"/>
          <p:nvPr/>
        </p:nvSpPr>
        <p:spPr>
          <a:xfrm>
            <a:off x="3521750" y="2171600"/>
            <a:ext cx="17478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Happy Monkey"/>
                <a:ea typeface="Happy Monkey"/>
                <a:cs typeface="Happy Monkey"/>
                <a:sym typeface="Happy Monkey"/>
              </a:rPr>
              <a:t>The difference between general de-escalation and specialized de-escalation protocols </a:t>
            </a:r>
            <a:endParaRPr b="1" sz="11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96" name="Google Shape;396;p34"/>
          <p:cNvSpPr txBox="1"/>
          <p:nvPr/>
        </p:nvSpPr>
        <p:spPr>
          <a:xfrm>
            <a:off x="5858737" y="2171600"/>
            <a:ext cx="19095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Happy Monkey"/>
                <a:ea typeface="Happy Monkey"/>
                <a:cs typeface="Happy Monkey"/>
                <a:sym typeface="Happy Monkey"/>
              </a:rPr>
              <a:t>The difference between the concept of punishment, consequences, behavioral interventions and potential consequences </a:t>
            </a:r>
            <a:endParaRPr b="1" sz="11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397" name="Google Shape;397;p34"/>
          <p:cNvSpPr/>
          <p:nvPr/>
        </p:nvSpPr>
        <p:spPr>
          <a:xfrm>
            <a:off x="1197393" y="1282078"/>
            <a:ext cx="1569664" cy="374622"/>
          </a:xfrm>
          <a:custGeom>
            <a:rect b="b" l="l" r="r" t="t"/>
            <a:pathLst>
              <a:path extrusionOk="0" h="374622" w="1569664">
                <a:moveTo>
                  <a:pt x="0" y="0"/>
                </a:moveTo>
                <a:lnTo>
                  <a:pt x="1569665" y="0"/>
                </a:lnTo>
                <a:lnTo>
                  <a:pt x="1569665" y="374621"/>
                </a:lnTo>
                <a:lnTo>
                  <a:pt x="0" y="374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8" name="Google Shape;398;p34"/>
          <p:cNvSpPr/>
          <p:nvPr/>
        </p:nvSpPr>
        <p:spPr>
          <a:xfrm>
            <a:off x="3615393" y="1282078"/>
            <a:ext cx="1569664" cy="374622"/>
          </a:xfrm>
          <a:custGeom>
            <a:rect b="b" l="l" r="r" t="t"/>
            <a:pathLst>
              <a:path extrusionOk="0" h="374622" w="1569664">
                <a:moveTo>
                  <a:pt x="0" y="0"/>
                </a:moveTo>
                <a:lnTo>
                  <a:pt x="1569665" y="0"/>
                </a:lnTo>
                <a:lnTo>
                  <a:pt x="1569665" y="374621"/>
                </a:lnTo>
                <a:lnTo>
                  <a:pt x="0" y="374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34"/>
          <p:cNvSpPr/>
          <p:nvPr/>
        </p:nvSpPr>
        <p:spPr>
          <a:xfrm>
            <a:off x="6028643" y="1282078"/>
            <a:ext cx="1569664" cy="374622"/>
          </a:xfrm>
          <a:custGeom>
            <a:rect b="b" l="l" r="r" t="t"/>
            <a:pathLst>
              <a:path extrusionOk="0" h="374622" w="1569664">
                <a:moveTo>
                  <a:pt x="0" y="0"/>
                </a:moveTo>
                <a:lnTo>
                  <a:pt x="1569665" y="0"/>
                </a:lnTo>
                <a:lnTo>
                  <a:pt x="1569665" y="374621"/>
                </a:lnTo>
                <a:lnTo>
                  <a:pt x="0" y="374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00" name="Google Shape;40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8500" y="3632529"/>
            <a:ext cx="2094551" cy="122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5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406" name="Google Shape;406;p35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p35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409" name="Google Shape;409;p35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1" name="Google Shape;411;p35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412" name="Google Shape;412;p35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35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415" name="Google Shape;415;p35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416" name="Google Shape;416;p35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417" name="Google Shape;417;p3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35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9" name="Google Shape;419;p35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420" name="Google Shape;420;p35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422;p35"/>
          <p:cNvSpPr/>
          <p:nvPr/>
        </p:nvSpPr>
        <p:spPr>
          <a:xfrm>
            <a:off x="782650" y="796925"/>
            <a:ext cx="2602646" cy="3871757"/>
          </a:xfrm>
          <a:custGeom>
            <a:rect b="b" l="l" r="r" t="t"/>
            <a:pathLst>
              <a:path extrusionOk="0" h="8108391" w="5366280">
                <a:moveTo>
                  <a:pt x="0" y="0"/>
                </a:moveTo>
                <a:lnTo>
                  <a:pt x="5366280" y="0"/>
                </a:lnTo>
                <a:lnTo>
                  <a:pt x="5366280" y="8108390"/>
                </a:lnTo>
                <a:lnTo>
                  <a:pt x="0" y="8108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35"/>
          <p:cNvSpPr txBox="1"/>
          <p:nvPr/>
        </p:nvSpPr>
        <p:spPr>
          <a:xfrm>
            <a:off x="3731897" y="359825"/>
            <a:ext cx="434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Behaviors</a:t>
            </a:r>
            <a:endParaRPr sz="700"/>
          </a:p>
        </p:txBody>
      </p:sp>
      <p:sp>
        <p:nvSpPr>
          <p:cNvPr id="424" name="Google Shape;424;p35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425" name="Google Shape;425;p35"/>
          <p:cNvSpPr txBox="1"/>
          <p:nvPr/>
        </p:nvSpPr>
        <p:spPr>
          <a:xfrm>
            <a:off x="1027151" y="1170100"/>
            <a:ext cx="223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C474C4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900">
              <a:solidFill>
                <a:srgbClr val="C474C4"/>
              </a:solidFill>
            </a:endParaRPr>
          </a:p>
        </p:txBody>
      </p:sp>
      <p:sp>
        <p:nvSpPr>
          <p:cNvPr id="426" name="Google Shape;426;p35"/>
          <p:cNvSpPr txBox="1"/>
          <p:nvPr/>
        </p:nvSpPr>
        <p:spPr>
          <a:xfrm>
            <a:off x="1027141" y="1792300"/>
            <a:ext cx="2230500" cy="21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Happy Monkey"/>
                <a:ea typeface="Happy Monkey"/>
                <a:cs typeface="Happy Monkey"/>
                <a:sym typeface="Happy Monkey"/>
              </a:rPr>
              <a:t>The escalation of behavioral interventions and potential consequences</a:t>
            </a:r>
            <a:endParaRPr b="1" sz="13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5"/>
              </a:rPr>
              <a:t>Code of Conduct</a:t>
            </a:r>
            <a:endParaRPr b="1" sz="13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6"/>
              </a:rPr>
              <a:t>De-escalation Memo </a:t>
            </a:r>
            <a:endParaRPr b="1" sz="13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aphicFrame>
        <p:nvGraphicFramePr>
          <p:cNvPr id="427" name="Google Shape;427;p35"/>
          <p:cNvGraphicFramePr/>
          <p:nvPr/>
        </p:nvGraphicFramePr>
        <p:xfrm>
          <a:off x="3424388" y="898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{FDE6305B-8FBC-466F-AE23-034F4E7DA50E}</a:tableStyleId>
              </a:tblPr>
              <a:tblGrid>
                <a:gridCol w="947225"/>
                <a:gridCol w="901650"/>
                <a:gridCol w="992800"/>
                <a:gridCol w="947225"/>
                <a:gridCol w="947225"/>
              </a:tblGrid>
              <a:tr h="4287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1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2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3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4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5</a:t>
                      </a:r>
                      <a:endParaRPr sz="1600"/>
                    </a:p>
                  </a:txBody>
                  <a:tcPr marT="91425" marB="91425" marR="91425" marL="91425"/>
                </a:tc>
              </a:tr>
              <a:tr h="503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Uncooperative/ Noncompliant Behavior</a:t>
                      </a:r>
                      <a:endParaRPr sz="700"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91425" marB="91425" marR="91425" marL="91425">
                    <a:solidFill>
                      <a:srgbClr val="E39A8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Disorderly Behavior</a:t>
                      </a:r>
                      <a:endParaRPr sz="700"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91425" marB="91425" marR="91425" marL="91425">
                    <a:solidFill>
                      <a:srgbClr val="E39A8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Disruptive Behavior</a:t>
                      </a:r>
                      <a:endParaRPr sz="700"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91425" marB="91425" marR="91425" marL="91425">
                    <a:solidFill>
                      <a:srgbClr val="E39A8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Aggressive/ Harmful Behavior </a:t>
                      </a:r>
                      <a:endParaRPr sz="700"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91425" marB="91425" marR="91425" marL="91425">
                    <a:solidFill>
                      <a:srgbClr val="E39A8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Seriously Dangerous Behavior</a:t>
                      </a:r>
                      <a:endParaRPr sz="700"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91425" marB="91425" marR="91425" marL="91425">
                    <a:solidFill>
                      <a:srgbClr val="E39A81"/>
                    </a:solidFill>
                  </a:tcPr>
                </a:tc>
              </a:tr>
              <a:tr h="1144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888888"/>
                          </a:solidFill>
                        </a:rPr>
                        <a:t>Verbally Rude/ disrespectful </a:t>
                      </a:r>
                      <a:endParaRPr i="1" sz="900">
                        <a:solidFill>
                          <a:srgbClr val="88888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888888"/>
                          </a:solidFill>
                        </a:rPr>
                        <a:t>Hitting another student</a:t>
                      </a:r>
                      <a:endParaRPr i="1" sz="900">
                        <a:solidFill>
                          <a:srgbClr val="88888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888888"/>
                          </a:solidFill>
                        </a:rPr>
                        <a:t>Physical confrontational behavior toward students or school personnel  </a:t>
                      </a:r>
                      <a:endParaRPr i="1" sz="900">
                        <a:solidFill>
                          <a:srgbClr val="88888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888888"/>
                          </a:solidFill>
                        </a:rPr>
                        <a:t>Bullying Investigation </a:t>
                      </a:r>
                      <a:endParaRPr i="1" sz="900">
                        <a:solidFill>
                          <a:srgbClr val="888888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888888"/>
                          </a:solidFill>
                        </a:rPr>
                        <a:t>Conflict that results in serious injury</a:t>
                      </a:r>
                      <a:endParaRPr i="1" sz="900">
                        <a:solidFill>
                          <a:srgbClr val="888888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1488225">
                <a:tc gridSpan="3"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Grades K-5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Staff </a:t>
                      </a:r>
                      <a:r>
                        <a:rPr lang="en" sz="900">
                          <a:solidFill>
                            <a:schemeClr val="dk2"/>
                          </a:solidFill>
                        </a:rPr>
                        <a:t>meeting</a:t>
                      </a:r>
                      <a:r>
                        <a:rPr lang="en" sz="900">
                          <a:solidFill>
                            <a:schemeClr val="dk2"/>
                          </a:solidFill>
                        </a:rPr>
                        <a:t> with student to address misbehavior and its impact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PRIM behavioral concepts and intervention supports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Student/ teacher conference 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Formal student meeting with principal/ assistant principal to address behavior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Parent conference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In-school disciplinary response (restorative conference, exclusion from </a:t>
                      </a:r>
                      <a:r>
                        <a:rPr lang="en" sz="900">
                          <a:solidFill>
                            <a:schemeClr val="dk2"/>
                          </a:solidFill>
                        </a:rPr>
                        <a:t>extracurricular</a:t>
                      </a:r>
                      <a:r>
                        <a:rPr lang="en" sz="900">
                          <a:solidFill>
                            <a:schemeClr val="dk2"/>
                          </a:solidFill>
                        </a:rPr>
                        <a:t> events or </a:t>
                      </a:r>
                      <a:r>
                        <a:rPr lang="en" sz="900">
                          <a:solidFill>
                            <a:schemeClr val="dk2"/>
                          </a:solidFill>
                        </a:rPr>
                        <a:t>lunchtime</a:t>
                      </a:r>
                      <a:r>
                        <a:rPr lang="en" sz="900">
                          <a:solidFill>
                            <a:schemeClr val="dk2"/>
                          </a:solidFill>
                        </a:rPr>
                        <a:t>)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900"/>
                        <a:buChar char="●"/>
                      </a:pPr>
                      <a:r>
                        <a:rPr lang="en" sz="900">
                          <a:solidFill>
                            <a:schemeClr val="dk2"/>
                          </a:solidFill>
                        </a:rPr>
                        <a:t>Teacher class removal </a:t>
                      </a:r>
                      <a:endParaRPr sz="900">
                        <a:solidFill>
                          <a:schemeClr val="dk2"/>
                        </a:solidFill>
                      </a:endParaRPr>
                    </a:p>
                  </a:txBody>
                  <a:tcPr marT="91425" marB="91425" marR="91425" marL="91425"/>
                </a:tc>
                <a:tc rowSpan="2" hMerge="1"/>
                <a:tc rowSpan="2" hMerge="1"/>
                <a:tc gridSpan="2"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2"/>
                          </a:solidFill>
                        </a:rPr>
                        <a:t>Grades 4 &amp; 5 only </a:t>
                      </a:r>
                      <a:endParaRPr sz="1000">
                        <a:solidFill>
                          <a:schemeClr val="dk2"/>
                        </a:solidFill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000"/>
                        <a:buChar char="●"/>
                      </a:pPr>
                      <a:r>
                        <a:rPr lang="en" sz="1000">
                          <a:solidFill>
                            <a:schemeClr val="dk2"/>
                          </a:solidFill>
                        </a:rPr>
                        <a:t>Principal suspension</a:t>
                      </a:r>
                      <a:endParaRPr sz="1000">
                        <a:solidFill>
                          <a:schemeClr val="dk2"/>
                        </a:solidFill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000"/>
                        <a:buChar char="●"/>
                      </a:pP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Superintendent’s 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suspension</a:t>
                      </a:r>
                      <a:r>
                        <a:rPr lang="en" sz="1000">
                          <a:solidFill>
                            <a:schemeClr val="dk2"/>
                          </a:solidFill>
                        </a:rPr>
                        <a:t>  </a:t>
                      </a:r>
                      <a:endParaRPr i="1" sz="1000">
                        <a:solidFill>
                          <a:srgbClr val="888888"/>
                        </a:solidFill>
                      </a:endParaRPr>
                    </a:p>
                  </a:txBody>
                  <a:tcPr marT="91425" marB="91425" marR="91425" marL="91425"/>
                </a:tc>
                <a:tc rowSpan="2" hMerge="1"/>
              </a:tr>
              <a:tr h="205375">
                <a:tc gridSpan="3" vMerge="1"/>
                <a:tc hMerge="1" vMerge="1"/>
                <a:tc hMerge="1" vMerge="1"/>
                <a:tc gridSpan="2" vMerge="1"/>
                <a:tc hMerge="1" vMerge="1"/>
              </a:tr>
            </a:tbl>
          </a:graphicData>
        </a:graphic>
      </p:graphicFrame>
      <p:sp>
        <p:nvSpPr>
          <p:cNvPr id="428" name="Google Shape;428;p35"/>
          <p:cNvSpPr/>
          <p:nvPr/>
        </p:nvSpPr>
        <p:spPr>
          <a:xfrm rot="5400000">
            <a:off x="3111021" y="3821291"/>
            <a:ext cx="882047" cy="151316"/>
          </a:xfrm>
          <a:custGeom>
            <a:rect b="b" l="l" r="r" t="t"/>
            <a:pathLst>
              <a:path extrusionOk="0" h="327169" w="1046940">
                <a:moveTo>
                  <a:pt x="0" y="0"/>
                </a:moveTo>
                <a:lnTo>
                  <a:pt x="1046939" y="0"/>
                </a:lnTo>
                <a:lnTo>
                  <a:pt x="1046939" y="327168"/>
                </a:lnTo>
                <a:lnTo>
                  <a:pt x="0" y="327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35"/>
          <p:cNvSpPr/>
          <p:nvPr/>
        </p:nvSpPr>
        <p:spPr>
          <a:xfrm rot="360540">
            <a:off x="7050356" y="343128"/>
            <a:ext cx="450719" cy="572202"/>
          </a:xfrm>
          <a:custGeom>
            <a:rect b="b" l="l" r="r" t="t"/>
            <a:pathLst>
              <a:path extrusionOk="0" h="1880753" w="1572780">
                <a:moveTo>
                  <a:pt x="0" y="0"/>
                </a:moveTo>
                <a:lnTo>
                  <a:pt x="1572780" y="0"/>
                </a:lnTo>
                <a:lnTo>
                  <a:pt x="1572780" y="1880753"/>
                </a:lnTo>
                <a:lnTo>
                  <a:pt x="0" y="188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p36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435" name="Google Shape;435;p36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36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438" name="Google Shape;438;p36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p36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441" name="Google Shape;441;p36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p36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444" name="Google Shape;444;p36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445" name="Google Shape;445;p36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446" name="Google Shape;446;p36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7" name="Google Shape;447;p36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8" name="Google Shape;448;p36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449" name="Google Shape;449;p36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1" name="Google Shape;451;p36"/>
          <p:cNvSpPr/>
          <p:nvPr/>
        </p:nvSpPr>
        <p:spPr>
          <a:xfrm>
            <a:off x="862581" y="589779"/>
            <a:ext cx="2683140" cy="4054196"/>
          </a:xfrm>
          <a:custGeom>
            <a:rect b="b" l="l" r="r" t="t"/>
            <a:pathLst>
              <a:path extrusionOk="0" h="8108391" w="5366280">
                <a:moveTo>
                  <a:pt x="0" y="0"/>
                </a:moveTo>
                <a:lnTo>
                  <a:pt x="5366280" y="0"/>
                </a:lnTo>
                <a:lnTo>
                  <a:pt x="5366280" y="8108390"/>
                </a:lnTo>
                <a:lnTo>
                  <a:pt x="0" y="8108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2" name="Google Shape;452;p36"/>
          <p:cNvSpPr txBox="1"/>
          <p:nvPr/>
        </p:nvSpPr>
        <p:spPr>
          <a:xfrm>
            <a:off x="3731897" y="359825"/>
            <a:ext cx="434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De-escalation</a:t>
            </a:r>
            <a:endParaRPr sz="700"/>
          </a:p>
        </p:txBody>
      </p:sp>
      <p:sp>
        <p:nvSpPr>
          <p:cNvPr id="453" name="Google Shape;453;p36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454" name="Google Shape;454;p36"/>
          <p:cNvSpPr txBox="1"/>
          <p:nvPr/>
        </p:nvSpPr>
        <p:spPr>
          <a:xfrm>
            <a:off x="1180251" y="1152975"/>
            <a:ext cx="223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C474C4"/>
                </a:solidFill>
                <a:latin typeface="Luckiest Guy"/>
                <a:ea typeface="Luckiest Guy"/>
                <a:cs typeface="Luckiest Guy"/>
                <a:sym typeface="Luckiest Guy"/>
              </a:rPr>
              <a:t>0</a:t>
            </a:r>
            <a:r>
              <a:rPr b="1" lang="en" sz="3700">
                <a:solidFill>
                  <a:srgbClr val="C474C4"/>
                </a:solidFill>
                <a:latin typeface="Luckiest Guy"/>
                <a:ea typeface="Luckiest Guy"/>
                <a:cs typeface="Luckiest Guy"/>
                <a:sym typeface="Luckiest Guy"/>
              </a:rPr>
              <a:t>2</a:t>
            </a:r>
            <a:endParaRPr sz="900">
              <a:solidFill>
                <a:srgbClr val="C474C4"/>
              </a:solidFill>
            </a:endParaRPr>
          </a:p>
        </p:txBody>
      </p:sp>
      <p:sp>
        <p:nvSpPr>
          <p:cNvPr id="455" name="Google Shape;455;p36"/>
          <p:cNvSpPr txBox="1"/>
          <p:nvPr/>
        </p:nvSpPr>
        <p:spPr>
          <a:xfrm>
            <a:off x="1180241" y="1750300"/>
            <a:ext cx="22305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The difference between general de-escalation and specialized de-escalation protocols </a:t>
            </a:r>
            <a:endParaRPr b="1" sz="13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56" name="Google Shape;456;p36"/>
          <p:cNvSpPr/>
          <p:nvPr/>
        </p:nvSpPr>
        <p:spPr>
          <a:xfrm rot="-454253">
            <a:off x="6085031" y="1878541"/>
            <a:ext cx="2266003" cy="2885543"/>
          </a:xfrm>
          <a:custGeom>
            <a:rect b="b" l="l" r="r" t="t"/>
            <a:pathLst>
              <a:path extrusionOk="0" h="5968873" w="5686708">
                <a:moveTo>
                  <a:pt x="0" y="0"/>
                </a:moveTo>
                <a:lnTo>
                  <a:pt x="5686708" y="0"/>
                </a:lnTo>
                <a:lnTo>
                  <a:pt x="5686708" y="5968874"/>
                </a:lnTo>
                <a:lnTo>
                  <a:pt x="0" y="5968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36"/>
          <p:cNvSpPr/>
          <p:nvPr/>
        </p:nvSpPr>
        <p:spPr>
          <a:xfrm rot="248080">
            <a:off x="3522399" y="879244"/>
            <a:ext cx="2366142" cy="2691955"/>
          </a:xfrm>
          <a:custGeom>
            <a:rect b="b" l="l" r="r" t="t"/>
            <a:pathLst>
              <a:path extrusionOk="0" h="5968873" w="5686708">
                <a:moveTo>
                  <a:pt x="0" y="0"/>
                </a:moveTo>
                <a:lnTo>
                  <a:pt x="5686708" y="0"/>
                </a:lnTo>
                <a:lnTo>
                  <a:pt x="5686708" y="5968873"/>
                </a:lnTo>
                <a:lnTo>
                  <a:pt x="0" y="5968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36"/>
          <p:cNvSpPr txBox="1"/>
          <p:nvPr/>
        </p:nvSpPr>
        <p:spPr>
          <a:xfrm rot="218521">
            <a:off x="3662187" y="1224184"/>
            <a:ext cx="2252750" cy="3327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" sz="17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General</a:t>
            </a:r>
            <a:endParaRPr b="1" sz="1700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59" name="Google Shape;459;p36"/>
          <p:cNvSpPr txBox="1"/>
          <p:nvPr/>
        </p:nvSpPr>
        <p:spPr>
          <a:xfrm rot="261859">
            <a:off x="3556977" y="1537363"/>
            <a:ext cx="2377193" cy="3848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appy Monkey"/>
              <a:buChar char="●"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Calm-down bucket</a:t>
            </a:r>
            <a:endParaRPr/>
          </a:p>
        </p:txBody>
      </p:sp>
      <p:sp>
        <p:nvSpPr>
          <p:cNvPr id="460" name="Google Shape;460;p36"/>
          <p:cNvSpPr txBox="1"/>
          <p:nvPr/>
        </p:nvSpPr>
        <p:spPr>
          <a:xfrm rot="294079">
            <a:off x="3506264" y="1825316"/>
            <a:ext cx="2426272" cy="3848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appy Monkey"/>
              <a:buChar char="●"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Break</a:t>
            </a:r>
            <a:endParaRPr/>
          </a:p>
        </p:txBody>
      </p:sp>
      <p:sp>
        <p:nvSpPr>
          <p:cNvPr id="461" name="Google Shape;461;p36"/>
          <p:cNvSpPr txBox="1"/>
          <p:nvPr/>
        </p:nvSpPr>
        <p:spPr>
          <a:xfrm rot="255802">
            <a:off x="3505311" y="2133510"/>
            <a:ext cx="2376877" cy="3847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appy Monkey"/>
              <a:buChar char="●"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Choice</a:t>
            </a:r>
            <a:endParaRPr/>
          </a:p>
        </p:txBody>
      </p:sp>
      <p:sp>
        <p:nvSpPr>
          <p:cNvPr id="462" name="Google Shape;462;p36"/>
          <p:cNvSpPr txBox="1"/>
          <p:nvPr/>
        </p:nvSpPr>
        <p:spPr>
          <a:xfrm rot="291112">
            <a:off x="3840556" y="2420582"/>
            <a:ext cx="1957916" cy="11850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This should be done first by the teacher incharge during that time then follow the </a:t>
            </a:r>
            <a:r>
              <a:rPr lang="en" sz="1300" u="sng">
                <a:solidFill>
                  <a:schemeClr val="hlink"/>
                </a:solidFill>
                <a:latin typeface="Happy Monkey"/>
                <a:ea typeface="Happy Monkey"/>
                <a:cs typeface="Happy Monkey"/>
                <a:sym typeface="Happy Monkey"/>
                <a:hlinkClick r:id="rId7"/>
              </a:rPr>
              <a:t>protocol</a:t>
            </a: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/>
          </a:p>
        </p:txBody>
      </p:sp>
      <p:sp>
        <p:nvSpPr>
          <p:cNvPr id="463" name="Google Shape;463;p36"/>
          <p:cNvSpPr txBox="1"/>
          <p:nvPr/>
        </p:nvSpPr>
        <p:spPr>
          <a:xfrm rot="-390421">
            <a:off x="5975599" y="2278747"/>
            <a:ext cx="2252813" cy="3327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b="1" lang="en" sz="1700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Specialized</a:t>
            </a:r>
            <a:endParaRPr b="1" sz="1700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64" name="Google Shape;464;p36"/>
          <p:cNvSpPr txBox="1"/>
          <p:nvPr/>
        </p:nvSpPr>
        <p:spPr>
          <a:xfrm rot="-458249">
            <a:off x="6015587" y="2599700"/>
            <a:ext cx="2279825" cy="3846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appy Monkey"/>
              <a:buChar char="●"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Individualized</a:t>
            </a: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/>
          </a:p>
        </p:txBody>
      </p:sp>
      <p:sp>
        <p:nvSpPr>
          <p:cNvPr id="465" name="Google Shape;465;p36"/>
          <p:cNvSpPr txBox="1"/>
          <p:nvPr/>
        </p:nvSpPr>
        <p:spPr>
          <a:xfrm rot="-458249">
            <a:off x="6045849" y="2940500"/>
            <a:ext cx="2279825" cy="3846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Happy Monkey"/>
              <a:buChar char="●"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Created by Team</a:t>
            </a: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/>
          </a:p>
        </p:txBody>
      </p:sp>
      <p:pic>
        <p:nvPicPr>
          <p:cNvPr id="466" name="Google Shape;46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8992" y="2790700"/>
            <a:ext cx="1495833" cy="1853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6"/>
          <p:cNvSpPr txBox="1"/>
          <p:nvPr/>
        </p:nvSpPr>
        <p:spPr>
          <a:xfrm>
            <a:off x="2972725" y="4210100"/>
            <a:ext cx="35457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Teachers call extension x1092.  Secondary extension x1000.  </a:t>
            </a:r>
            <a:endParaRPr>
              <a:latin typeface="Happy Monkey"/>
              <a:ea typeface="Happy Monkey"/>
              <a:cs typeface="Happy Monkey"/>
              <a:sym typeface="Happy Monke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37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473" name="Google Shape;473;p37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7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37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476" name="Google Shape;476;p37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7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8" name="Google Shape;478;p37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479" name="Google Shape;479;p37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7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1" name="Google Shape;481;p37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482" name="Google Shape;482;p37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483" name="Google Shape;483;p37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484" name="Google Shape;484;p37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5" name="Google Shape;485;p37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6" name="Google Shape;486;p37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487" name="Google Shape;487;p37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7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37"/>
          <p:cNvSpPr/>
          <p:nvPr/>
        </p:nvSpPr>
        <p:spPr>
          <a:xfrm>
            <a:off x="862606" y="752854"/>
            <a:ext cx="2683140" cy="4054196"/>
          </a:xfrm>
          <a:custGeom>
            <a:rect b="b" l="l" r="r" t="t"/>
            <a:pathLst>
              <a:path extrusionOk="0" h="8108391" w="5366280">
                <a:moveTo>
                  <a:pt x="0" y="0"/>
                </a:moveTo>
                <a:lnTo>
                  <a:pt x="5366280" y="0"/>
                </a:lnTo>
                <a:lnTo>
                  <a:pt x="5366280" y="8108390"/>
                </a:lnTo>
                <a:lnTo>
                  <a:pt x="0" y="81083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0" name="Google Shape;490;p37"/>
          <p:cNvSpPr txBox="1"/>
          <p:nvPr/>
        </p:nvSpPr>
        <p:spPr>
          <a:xfrm>
            <a:off x="862574" y="258125"/>
            <a:ext cx="2683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Behaviors</a:t>
            </a:r>
            <a:endParaRPr sz="700"/>
          </a:p>
        </p:txBody>
      </p:sp>
      <p:sp>
        <p:nvSpPr>
          <p:cNvPr id="491" name="Google Shape;491;p37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492" name="Google Shape;492;p37"/>
          <p:cNvSpPr txBox="1"/>
          <p:nvPr/>
        </p:nvSpPr>
        <p:spPr>
          <a:xfrm>
            <a:off x="1180276" y="1316050"/>
            <a:ext cx="2230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700" u="none" cap="none" strike="noStrike">
                <a:solidFill>
                  <a:srgbClr val="C474C4"/>
                </a:solidFill>
                <a:latin typeface="Luckiest Guy"/>
                <a:ea typeface="Luckiest Guy"/>
                <a:cs typeface="Luckiest Guy"/>
                <a:sym typeface="Luckiest Guy"/>
              </a:rPr>
              <a:t>0</a:t>
            </a:r>
            <a:r>
              <a:rPr b="1" lang="en" sz="3700">
                <a:solidFill>
                  <a:srgbClr val="C474C4"/>
                </a:solidFill>
                <a:latin typeface="Luckiest Guy"/>
                <a:ea typeface="Luckiest Guy"/>
                <a:cs typeface="Luckiest Guy"/>
                <a:sym typeface="Luckiest Guy"/>
              </a:rPr>
              <a:t>3</a:t>
            </a:r>
            <a:endParaRPr sz="900">
              <a:solidFill>
                <a:srgbClr val="C474C4"/>
              </a:solidFill>
            </a:endParaRPr>
          </a:p>
        </p:txBody>
      </p:sp>
      <p:sp>
        <p:nvSpPr>
          <p:cNvPr id="493" name="Google Shape;493;p37"/>
          <p:cNvSpPr txBox="1"/>
          <p:nvPr/>
        </p:nvSpPr>
        <p:spPr>
          <a:xfrm>
            <a:off x="1180266" y="1913375"/>
            <a:ext cx="2230500" cy="24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The difference between the concept of punishment and behavioral interventions and potential consequences</a:t>
            </a:r>
            <a:endParaRPr b="1"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1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 b="1"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94" name="Google Shape;494;p37"/>
          <p:cNvSpPr/>
          <p:nvPr/>
        </p:nvSpPr>
        <p:spPr>
          <a:xfrm>
            <a:off x="3893224" y="336550"/>
            <a:ext cx="4155874" cy="1454393"/>
          </a:xfrm>
          <a:custGeom>
            <a:rect b="b" l="l" r="r" t="t"/>
            <a:pathLst>
              <a:path extrusionOk="0" h="680418" w="1295674">
                <a:moveTo>
                  <a:pt x="0" y="0"/>
                </a:moveTo>
                <a:lnTo>
                  <a:pt x="1295674" y="0"/>
                </a:lnTo>
                <a:lnTo>
                  <a:pt x="1295674" y="680418"/>
                </a:lnTo>
                <a:lnTo>
                  <a:pt x="0" y="680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11518" t="0"/>
            </a:stretch>
          </a:blipFill>
          <a:ln>
            <a:noFill/>
          </a:ln>
        </p:spPr>
      </p:sp>
      <p:sp>
        <p:nvSpPr>
          <p:cNvPr id="495" name="Google Shape;495;p37"/>
          <p:cNvSpPr/>
          <p:nvPr/>
        </p:nvSpPr>
        <p:spPr>
          <a:xfrm>
            <a:off x="3893200" y="1844606"/>
            <a:ext cx="4155874" cy="1454393"/>
          </a:xfrm>
          <a:custGeom>
            <a:rect b="b" l="l" r="r" t="t"/>
            <a:pathLst>
              <a:path extrusionOk="0" h="680418" w="1295674">
                <a:moveTo>
                  <a:pt x="0" y="0"/>
                </a:moveTo>
                <a:lnTo>
                  <a:pt x="1295674" y="0"/>
                </a:lnTo>
                <a:lnTo>
                  <a:pt x="1295674" y="680418"/>
                </a:lnTo>
                <a:lnTo>
                  <a:pt x="0" y="680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11518" t="0"/>
            </a:stretch>
          </a:blipFill>
          <a:ln>
            <a:noFill/>
          </a:ln>
        </p:spPr>
      </p:sp>
      <p:sp>
        <p:nvSpPr>
          <p:cNvPr id="496" name="Google Shape;496;p37"/>
          <p:cNvSpPr/>
          <p:nvPr/>
        </p:nvSpPr>
        <p:spPr>
          <a:xfrm>
            <a:off x="3893224" y="3352662"/>
            <a:ext cx="4155874" cy="1454393"/>
          </a:xfrm>
          <a:custGeom>
            <a:rect b="b" l="l" r="r" t="t"/>
            <a:pathLst>
              <a:path extrusionOk="0" h="680418" w="1295674">
                <a:moveTo>
                  <a:pt x="0" y="0"/>
                </a:moveTo>
                <a:lnTo>
                  <a:pt x="1295674" y="0"/>
                </a:lnTo>
                <a:lnTo>
                  <a:pt x="1295674" y="680418"/>
                </a:lnTo>
                <a:lnTo>
                  <a:pt x="0" y="680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-11518" t="0"/>
            </a:stretch>
          </a:blipFill>
          <a:ln>
            <a:noFill/>
          </a:ln>
        </p:spPr>
      </p:sp>
      <p:sp>
        <p:nvSpPr>
          <p:cNvPr id="497" name="Google Shape;497;p37"/>
          <p:cNvSpPr txBox="1"/>
          <p:nvPr/>
        </p:nvSpPr>
        <p:spPr>
          <a:xfrm>
            <a:off x="4273575" y="340925"/>
            <a:ext cx="32568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E8D0"/>
                </a:solidFill>
                <a:latin typeface="Happy Monkey"/>
                <a:ea typeface="Happy Monkey"/>
                <a:cs typeface="Happy Monkey"/>
                <a:sym typeface="Happy Monkey"/>
              </a:rPr>
              <a:t>Punishment</a:t>
            </a:r>
            <a:endParaRPr b="1" sz="1600">
              <a:solidFill>
                <a:srgbClr val="F1E8D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98" name="Google Shape;498;p37"/>
          <p:cNvSpPr txBox="1"/>
          <p:nvPr/>
        </p:nvSpPr>
        <p:spPr>
          <a:xfrm>
            <a:off x="4234175" y="1846788"/>
            <a:ext cx="32568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E8D0"/>
                </a:solidFill>
                <a:latin typeface="Happy Monkey"/>
                <a:ea typeface="Happy Monkey"/>
                <a:cs typeface="Happy Monkey"/>
                <a:sym typeface="Happy Monkey"/>
              </a:rPr>
              <a:t>Behavioral Interventions</a:t>
            </a:r>
            <a:endParaRPr b="1" sz="1600">
              <a:solidFill>
                <a:srgbClr val="F1E8D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499" name="Google Shape;499;p37"/>
          <p:cNvSpPr txBox="1"/>
          <p:nvPr/>
        </p:nvSpPr>
        <p:spPr>
          <a:xfrm>
            <a:off x="4234188" y="3352638"/>
            <a:ext cx="32568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1E8D0"/>
                </a:solidFill>
                <a:latin typeface="Happy Monkey"/>
                <a:ea typeface="Happy Monkey"/>
                <a:cs typeface="Happy Monkey"/>
                <a:sym typeface="Happy Monkey"/>
              </a:rPr>
              <a:t>Consequences </a:t>
            </a:r>
            <a:endParaRPr b="1" sz="1600">
              <a:solidFill>
                <a:srgbClr val="F1E8D0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500" name="Google Shape;500;p37"/>
          <p:cNvSpPr txBox="1"/>
          <p:nvPr/>
        </p:nvSpPr>
        <p:spPr>
          <a:xfrm>
            <a:off x="4347275" y="658450"/>
            <a:ext cx="36621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The motivation behind a punishment comes from a place of emotion and a need to maintain control. It focuses on shame, guilt,or impose authority. This includes facial expressions and tone of voice. </a:t>
            </a:r>
            <a:endParaRPr sz="12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1" name="Google Shape;501;p37"/>
          <p:cNvSpPr txBox="1"/>
          <p:nvPr/>
        </p:nvSpPr>
        <p:spPr>
          <a:xfrm>
            <a:off x="4347275" y="2211575"/>
            <a:ext cx="36621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Actions to take to improve or replace the behavior.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2" name="Google Shape;502;p37"/>
          <p:cNvSpPr txBox="1"/>
          <p:nvPr/>
        </p:nvSpPr>
        <p:spPr>
          <a:xfrm>
            <a:off x="4258925" y="3674550"/>
            <a:ext cx="37902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02124"/>
                </a:solidFill>
                <a:latin typeface="Fira Sans"/>
                <a:ea typeface="Fira Sans"/>
                <a:cs typeface="Fira Sans"/>
                <a:sym typeface="Fira Sans"/>
              </a:rPr>
              <a:t>Consequences are meant to teach, maintain accountability, and maintain safety, is based off evidence.</a:t>
            </a:r>
            <a:endParaRPr sz="1200">
              <a:solidFill>
                <a:srgbClr val="202124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3" name="Google Shape;503;p37"/>
          <p:cNvSpPr txBox="1"/>
          <p:nvPr/>
        </p:nvSpPr>
        <p:spPr>
          <a:xfrm>
            <a:off x="4304525" y="2511100"/>
            <a:ext cx="36990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Examples: breaks, proximity, check-in, </a:t>
            </a:r>
            <a:endParaRPr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8" name="Google Shape;508;p38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509" name="Google Shape;509;p38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38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512" name="Google Shape;512;p38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38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515" name="Google Shape;515;p38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38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518" name="Google Shape;518;p38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519" name="Google Shape;519;p38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520" name="Google Shape;520;p38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38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38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523" name="Google Shape;523;p38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38"/>
          <p:cNvSpPr txBox="1"/>
          <p:nvPr/>
        </p:nvSpPr>
        <p:spPr>
          <a:xfrm>
            <a:off x="928400" y="672038"/>
            <a:ext cx="752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Starting Point: Redirect Behavior </a:t>
            </a:r>
            <a:endParaRPr sz="700"/>
          </a:p>
        </p:txBody>
      </p:sp>
      <p:sp>
        <p:nvSpPr>
          <p:cNvPr id="526" name="Google Shape;526;p38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527" name="Google Shape;527;p38"/>
          <p:cNvSpPr txBox="1"/>
          <p:nvPr/>
        </p:nvSpPr>
        <p:spPr>
          <a:xfrm>
            <a:off x="1810835" y="2203338"/>
            <a:ext cx="36876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a question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Instead of saying: You don’t talk to teachers that way.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Try: Why do you think you should talk to someone like that?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38"/>
          <p:cNvSpPr txBox="1"/>
          <p:nvPr/>
        </p:nvSpPr>
        <p:spPr>
          <a:xfrm>
            <a:off x="1830875" y="1516838"/>
            <a:ext cx="37209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with a positive: c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ompliment others on a targeted behavior (be very specific)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8"/>
          <p:cNvSpPr txBox="1"/>
          <p:nvPr/>
        </p:nvSpPr>
        <p:spPr>
          <a:xfrm>
            <a:off x="1830873" y="3225525"/>
            <a:ext cx="30873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void negative speech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38"/>
          <p:cNvSpPr txBox="1"/>
          <p:nvPr/>
        </p:nvSpPr>
        <p:spPr>
          <a:xfrm>
            <a:off x="1761025" y="3546325"/>
            <a:ext cx="37872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Instead of saying: Don’t hit student.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Try: Keep our hands to ourselves. What are your hands for?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8"/>
          <p:cNvSpPr/>
          <p:nvPr/>
        </p:nvSpPr>
        <p:spPr>
          <a:xfrm>
            <a:off x="1407572" y="1516850"/>
            <a:ext cx="353462" cy="372479"/>
          </a:xfrm>
          <a:custGeom>
            <a:rect b="b" l="l" r="r" t="t"/>
            <a:pathLst>
              <a:path extrusionOk="0" h="796746" w="826812">
                <a:moveTo>
                  <a:pt x="0" y="0"/>
                </a:moveTo>
                <a:lnTo>
                  <a:pt x="826812" y="0"/>
                </a:lnTo>
                <a:lnTo>
                  <a:pt x="826812" y="796746"/>
                </a:lnTo>
                <a:lnTo>
                  <a:pt x="0" y="796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38"/>
          <p:cNvSpPr/>
          <p:nvPr/>
        </p:nvSpPr>
        <p:spPr>
          <a:xfrm>
            <a:off x="1457372" y="2258938"/>
            <a:ext cx="353462" cy="372479"/>
          </a:xfrm>
          <a:custGeom>
            <a:rect b="b" l="l" r="r" t="t"/>
            <a:pathLst>
              <a:path extrusionOk="0" h="796746" w="826812">
                <a:moveTo>
                  <a:pt x="0" y="0"/>
                </a:moveTo>
                <a:lnTo>
                  <a:pt x="826812" y="0"/>
                </a:lnTo>
                <a:lnTo>
                  <a:pt x="826812" y="796746"/>
                </a:lnTo>
                <a:lnTo>
                  <a:pt x="0" y="796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38"/>
          <p:cNvSpPr/>
          <p:nvPr/>
        </p:nvSpPr>
        <p:spPr>
          <a:xfrm>
            <a:off x="1407572" y="3225538"/>
            <a:ext cx="353462" cy="372479"/>
          </a:xfrm>
          <a:custGeom>
            <a:rect b="b" l="l" r="r" t="t"/>
            <a:pathLst>
              <a:path extrusionOk="0" h="796746" w="826812">
                <a:moveTo>
                  <a:pt x="0" y="0"/>
                </a:moveTo>
                <a:lnTo>
                  <a:pt x="826812" y="0"/>
                </a:lnTo>
                <a:lnTo>
                  <a:pt x="826812" y="796746"/>
                </a:lnTo>
                <a:lnTo>
                  <a:pt x="0" y="796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34" name="Google Shape;53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1193" y="2430400"/>
            <a:ext cx="2677540" cy="2111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39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540" name="Google Shape;540;p39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2" name="Google Shape;542;p39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543" name="Google Shape;543;p39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5" name="Google Shape;545;p39"/>
          <p:cNvGrpSpPr/>
          <p:nvPr/>
        </p:nvGrpSpPr>
        <p:grpSpPr>
          <a:xfrm>
            <a:off x="8266738" y="790855"/>
            <a:ext cx="1542911" cy="1633469"/>
            <a:chOff x="0" y="-47625"/>
            <a:chExt cx="812700" cy="860400"/>
          </a:xfrm>
        </p:grpSpPr>
        <p:sp>
          <p:nvSpPr>
            <p:cNvPr id="546" name="Google Shape;546;p39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39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549" name="Google Shape;549;p39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550" name="Google Shape;550;p39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551" name="Google Shape;551;p39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39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53" name="Google Shape;553;p39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554" name="Google Shape;554;p39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6" name="Google Shape;556;p39"/>
          <p:cNvSpPr txBox="1"/>
          <p:nvPr/>
        </p:nvSpPr>
        <p:spPr>
          <a:xfrm>
            <a:off x="938850" y="495788"/>
            <a:ext cx="7522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Logical Consequences</a:t>
            </a:r>
            <a:endParaRPr sz="700"/>
          </a:p>
        </p:txBody>
      </p:sp>
      <p:sp>
        <p:nvSpPr>
          <p:cNvPr id="557" name="Google Shape;557;p39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558" name="Google Shape;558;p39"/>
          <p:cNvSpPr/>
          <p:nvPr/>
        </p:nvSpPr>
        <p:spPr>
          <a:xfrm>
            <a:off x="1286063" y="1210843"/>
            <a:ext cx="2860354" cy="3447648"/>
          </a:xfrm>
          <a:custGeom>
            <a:rect b="b" l="l" r="r" t="t"/>
            <a:pathLst>
              <a:path extrusionOk="0" h="1087586" w="943233">
                <a:moveTo>
                  <a:pt x="0" y="0"/>
                </a:moveTo>
                <a:lnTo>
                  <a:pt x="943233" y="0"/>
                </a:lnTo>
                <a:lnTo>
                  <a:pt x="943233" y="1087585"/>
                </a:lnTo>
                <a:lnTo>
                  <a:pt x="0" y="1087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39"/>
          <p:cNvSpPr txBox="1"/>
          <p:nvPr/>
        </p:nvSpPr>
        <p:spPr>
          <a:xfrm>
            <a:off x="1867688" y="1568425"/>
            <a:ext cx="22173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Must be related to the </a:t>
            </a:r>
            <a:endParaRPr sz="16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39"/>
          <p:cNvSpPr txBox="1"/>
          <p:nvPr/>
        </p:nvSpPr>
        <p:spPr>
          <a:xfrm>
            <a:off x="1867688" y="1863738"/>
            <a:ext cx="22173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behavior</a:t>
            </a:r>
            <a:endParaRPr sz="16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39"/>
          <p:cNvSpPr txBox="1"/>
          <p:nvPr/>
        </p:nvSpPr>
        <p:spPr>
          <a:xfrm>
            <a:off x="1867688" y="2408294"/>
            <a:ext cx="23082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Respectful of the student</a:t>
            </a:r>
            <a:endParaRPr sz="16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39"/>
          <p:cNvSpPr txBox="1"/>
          <p:nvPr/>
        </p:nvSpPr>
        <p:spPr>
          <a:xfrm>
            <a:off x="1867688" y="3025600"/>
            <a:ext cx="24240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Reasonable for the </a:t>
            </a:r>
            <a:endParaRPr sz="16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39"/>
          <p:cNvSpPr txBox="1"/>
          <p:nvPr/>
        </p:nvSpPr>
        <p:spPr>
          <a:xfrm>
            <a:off x="1867688" y="3317988"/>
            <a:ext cx="22173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student to carry out</a:t>
            </a:r>
            <a:endParaRPr sz="16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9"/>
          <p:cNvSpPr txBox="1"/>
          <p:nvPr/>
        </p:nvSpPr>
        <p:spPr>
          <a:xfrm>
            <a:off x="1867688" y="3897750"/>
            <a:ext cx="24240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Revealed in advance </a:t>
            </a:r>
            <a:endParaRPr sz="1600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39"/>
          <p:cNvSpPr txBox="1"/>
          <p:nvPr/>
        </p:nvSpPr>
        <p:spPr>
          <a:xfrm>
            <a:off x="1867688" y="4227700"/>
            <a:ext cx="221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C4587"/>
                </a:solidFill>
                <a:latin typeface="Fira Sans"/>
                <a:ea typeface="Fira Sans"/>
                <a:cs typeface="Fira Sans"/>
                <a:sym typeface="Fira Sans"/>
              </a:rPr>
              <a:t>(when possible)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566" name="Google Shape;566;p39"/>
          <p:cNvSpPr/>
          <p:nvPr/>
        </p:nvSpPr>
        <p:spPr>
          <a:xfrm>
            <a:off x="1578175" y="1618727"/>
            <a:ext cx="241779" cy="232101"/>
          </a:xfrm>
          <a:custGeom>
            <a:rect b="b" l="l" r="r" t="t"/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535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9"/>
          <p:cNvSpPr/>
          <p:nvPr/>
        </p:nvSpPr>
        <p:spPr>
          <a:xfrm>
            <a:off x="1578175" y="2508902"/>
            <a:ext cx="241779" cy="232101"/>
          </a:xfrm>
          <a:custGeom>
            <a:rect b="b" l="l" r="r" t="t"/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535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39"/>
          <p:cNvSpPr/>
          <p:nvPr/>
        </p:nvSpPr>
        <p:spPr>
          <a:xfrm>
            <a:off x="1578175" y="3948052"/>
            <a:ext cx="241779" cy="232101"/>
          </a:xfrm>
          <a:custGeom>
            <a:rect b="b" l="l" r="r" t="t"/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535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39"/>
          <p:cNvSpPr/>
          <p:nvPr/>
        </p:nvSpPr>
        <p:spPr>
          <a:xfrm>
            <a:off x="1578175" y="3075902"/>
            <a:ext cx="241779" cy="232101"/>
          </a:xfrm>
          <a:custGeom>
            <a:rect b="b" l="l" r="r" t="t"/>
            <a:pathLst>
              <a:path extrusionOk="0" h="16644" w="1662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rgbClr val="535B5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9"/>
          <p:cNvSpPr txBox="1"/>
          <p:nvPr/>
        </p:nvSpPr>
        <p:spPr>
          <a:xfrm>
            <a:off x="5594050" y="1273750"/>
            <a:ext cx="25854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Consequences </a:t>
            </a:r>
            <a:endParaRPr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can not be the only </a:t>
            </a:r>
            <a:endParaRPr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method to stop negative </a:t>
            </a:r>
            <a:r>
              <a:rPr lang="en" sz="13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behavior</a:t>
            </a:r>
            <a:endParaRPr sz="13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571" name="Google Shape;57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7275" y="2777850"/>
            <a:ext cx="2338611" cy="2117101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9"/>
          <p:cNvSpPr/>
          <p:nvPr/>
        </p:nvSpPr>
        <p:spPr>
          <a:xfrm>
            <a:off x="5266950" y="1154975"/>
            <a:ext cx="2728262" cy="1674785"/>
          </a:xfrm>
          <a:custGeom>
            <a:rect b="b" l="l" r="r" t="t"/>
            <a:pathLst>
              <a:path extrusionOk="0" h="1252176" w="1472746">
                <a:moveTo>
                  <a:pt x="754332" y="807133"/>
                </a:moveTo>
                <a:cubicBezTo>
                  <a:pt x="743415" y="815502"/>
                  <a:pt x="733227" y="822052"/>
                  <a:pt x="724675" y="830240"/>
                </a:cubicBezTo>
                <a:cubicBezTo>
                  <a:pt x="699021" y="854984"/>
                  <a:pt x="667727" y="866083"/>
                  <a:pt x="633521" y="870449"/>
                </a:cubicBezTo>
                <a:cubicBezTo>
                  <a:pt x="616965" y="872633"/>
                  <a:pt x="600590" y="874452"/>
                  <a:pt x="584033" y="876090"/>
                </a:cubicBezTo>
                <a:cubicBezTo>
                  <a:pt x="554194" y="879183"/>
                  <a:pt x="526539" y="870995"/>
                  <a:pt x="500885" y="857349"/>
                </a:cubicBezTo>
                <a:cubicBezTo>
                  <a:pt x="473229" y="842612"/>
                  <a:pt x="445574" y="827329"/>
                  <a:pt x="420283" y="809134"/>
                </a:cubicBezTo>
                <a:cubicBezTo>
                  <a:pt x="392810" y="789484"/>
                  <a:pt x="372796" y="762921"/>
                  <a:pt x="362243" y="729807"/>
                </a:cubicBezTo>
                <a:cubicBezTo>
                  <a:pt x="356057" y="710339"/>
                  <a:pt x="348598" y="691417"/>
                  <a:pt x="341684" y="672313"/>
                </a:cubicBezTo>
                <a:cubicBezTo>
                  <a:pt x="335316" y="654300"/>
                  <a:pt x="335862" y="635742"/>
                  <a:pt x="336953" y="617184"/>
                </a:cubicBezTo>
                <a:cubicBezTo>
                  <a:pt x="337499" y="607359"/>
                  <a:pt x="335498" y="602082"/>
                  <a:pt x="325673" y="598262"/>
                </a:cubicBezTo>
                <a:cubicBezTo>
                  <a:pt x="285827" y="582614"/>
                  <a:pt x="255443" y="554777"/>
                  <a:pt x="229061" y="521663"/>
                </a:cubicBezTo>
                <a:cubicBezTo>
                  <a:pt x="214505" y="503469"/>
                  <a:pt x="208319" y="482000"/>
                  <a:pt x="202679" y="460530"/>
                </a:cubicBezTo>
                <a:cubicBezTo>
                  <a:pt x="200314" y="451615"/>
                  <a:pt x="201769" y="441244"/>
                  <a:pt x="203952" y="432147"/>
                </a:cubicBezTo>
                <a:cubicBezTo>
                  <a:pt x="212504" y="394848"/>
                  <a:pt x="227969" y="360279"/>
                  <a:pt x="252895" y="331532"/>
                </a:cubicBezTo>
                <a:cubicBezTo>
                  <a:pt x="266541" y="315885"/>
                  <a:pt x="285099" y="304604"/>
                  <a:pt x="301656" y="291868"/>
                </a:cubicBezTo>
                <a:cubicBezTo>
                  <a:pt x="309662" y="285682"/>
                  <a:pt x="318031" y="278950"/>
                  <a:pt x="327310" y="275311"/>
                </a:cubicBezTo>
                <a:cubicBezTo>
                  <a:pt x="356785" y="263849"/>
                  <a:pt x="386806" y="253842"/>
                  <a:pt x="419374" y="242380"/>
                </a:cubicBezTo>
                <a:cubicBezTo>
                  <a:pt x="422103" y="232555"/>
                  <a:pt x="424832" y="219455"/>
                  <a:pt x="429563" y="207082"/>
                </a:cubicBezTo>
                <a:cubicBezTo>
                  <a:pt x="434839" y="193437"/>
                  <a:pt x="441025" y="179973"/>
                  <a:pt x="448303" y="167237"/>
                </a:cubicBezTo>
                <a:cubicBezTo>
                  <a:pt x="470136" y="129211"/>
                  <a:pt x="499975" y="98826"/>
                  <a:pt x="539639" y="79722"/>
                </a:cubicBezTo>
                <a:cubicBezTo>
                  <a:pt x="553284" y="73172"/>
                  <a:pt x="567476" y="67896"/>
                  <a:pt x="583669" y="67896"/>
                </a:cubicBezTo>
                <a:cubicBezTo>
                  <a:pt x="597315" y="67896"/>
                  <a:pt x="610778" y="63165"/>
                  <a:pt x="624424" y="62437"/>
                </a:cubicBezTo>
                <a:cubicBezTo>
                  <a:pt x="633703" y="61891"/>
                  <a:pt x="643346" y="63347"/>
                  <a:pt x="652444" y="65348"/>
                </a:cubicBezTo>
                <a:cubicBezTo>
                  <a:pt x="672275" y="69897"/>
                  <a:pt x="691925" y="74627"/>
                  <a:pt x="711393" y="80632"/>
                </a:cubicBezTo>
                <a:cubicBezTo>
                  <a:pt x="719581" y="83179"/>
                  <a:pt x="722856" y="78812"/>
                  <a:pt x="727950" y="74991"/>
                </a:cubicBezTo>
                <a:cubicBezTo>
                  <a:pt x="747054" y="60072"/>
                  <a:pt x="765249" y="43879"/>
                  <a:pt x="785808" y="31325"/>
                </a:cubicBezTo>
                <a:cubicBezTo>
                  <a:pt x="801273" y="21864"/>
                  <a:pt x="819650" y="16951"/>
                  <a:pt x="836934" y="10765"/>
                </a:cubicBezTo>
                <a:cubicBezTo>
                  <a:pt x="849489" y="6399"/>
                  <a:pt x="862407" y="758"/>
                  <a:pt x="875506" y="212"/>
                </a:cubicBezTo>
                <a:cubicBezTo>
                  <a:pt x="930635" y="-2153"/>
                  <a:pt x="979578" y="15314"/>
                  <a:pt x="1023245" y="48609"/>
                </a:cubicBezTo>
                <a:cubicBezTo>
                  <a:pt x="1045260" y="65348"/>
                  <a:pt x="1061089" y="86636"/>
                  <a:pt x="1068367" y="113745"/>
                </a:cubicBezTo>
                <a:cubicBezTo>
                  <a:pt x="1070004" y="119749"/>
                  <a:pt x="1072551" y="125572"/>
                  <a:pt x="1075099" y="132486"/>
                </a:cubicBezTo>
                <a:cubicBezTo>
                  <a:pt x="1079283" y="129938"/>
                  <a:pt x="1082558" y="128119"/>
                  <a:pt x="1085651" y="125936"/>
                </a:cubicBezTo>
                <a:cubicBezTo>
                  <a:pt x="1120221" y="100645"/>
                  <a:pt x="1158065" y="86636"/>
                  <a:pt x="1201549" y="91912"/>
                </a:cubicBezTo>
                <a:cubicBezTo>
                  <a:pt x="1204643" y="92276"/>
                  <a:pt x="1207917" y="91912"/>
                  <a:pt x="1211192" y="91730"/>
                </a:cubicBezTo>
                <a:cubicBezTo>
                  <a:pt x="1261227" y="89365"/>
                  <a:pt x="1305803" y="104466"/>
                  <a:pt x="1348014" y="131212"/>
                </a:cubicBezTo>
                <a:cubicBezTo>
                  <a:pt x="1368210" y="143948"/>
                  <a:pt x="1387132" y="157048"/>
                  <a:pt x="1402961" y="174878"/>
                </a:cubicBezTo>
                <a:cubicBezTo>
                  <a:pt x="1421155" y="195256"/>
                  <a:pt x="1434801" y="217999"/>
                  <a:pt x="1441715" y="244745"/>
                </a:cubicBezTo>
                <a:cubicBezTo>
                  <a:pt x="1446082" y="261302"/>
                  <a:pt x="1452268" y="277495"/>
                  <a:pt x="1455725" y="294052"/>
                </a:cubicBezTo>
                <a:cubicBezTo>
                  <a:pt x="1461547" y="322071"/>
                  <a:pt x="1460091" y="349908"/>
                  <a:pt x="1450266" y="377382"/>
                </a:cubicBezTo>
                <a:cubicBezTo>
                  <a:pt x="1443171" y="397032"/>
                  <a:pt x="1438622" y="417773"/>
                  <a:pt x="1432254" y="440334"/>
                </a:cubicBezTo>
                <a:cubicBezTo>
                  <a:pt x="1435711" y="446157"/>
                  <a:pt x="1440805" y="454162"/>
                  <a:pt x="1445354" y="462532"/>
                </a:cubicBezTo>
                <a:cubicBezTo>
                  <a:pt x="1472464" y="511656"/>
                  <a:pt x="1481015" y="562783"/>
                  <a:pt x="1463912" y="617730"/>
                </a:cubicBezTo>
                <a:cubicBezTo>
                  <a:pt x="1454997" y="646295"/>
                  <a:pt x="1442625" y="672495"/>
                  <a:pt x="1423339" y="695056"/>
                </a:cubicBezTo>
                <a:cubicBezTo>
                  <a:pt x="1398776" y="723985"/>
                  <a:pt x="1368392" y="744726"/>
                  <a:pt x="1330911" y="752004"/>
                </a:cubicBezTo>
                <a:cubicBezTo>
                  <a:pt x="1288882" y="760010"/>
                  <a:pt x="1246126" y="764012"/>
                  <a:pt x="1203551" y="755279"/>
                </a:cubicBezTo>
                <a:cubicBezTo>
                  <a:pt x="1193544" y="753278"/>
                  <a:pt x="1186448" y="755643"/>
                  <a:pt x="1181536" y="765468"/>
                </a:cubicBezTo>
                <a:cubicBezTo>
                  <a:pt x="1173166" y="781661"/>
                  <a:pt x="1164797" y="798036"/>
                  <a:pt x="1154608" y="812955"/>
                </a:cubicBezTo>
                <a:cubicBezTo>
                  <a:pt x="1123678" y="858259"/>
                  <a:pt x="1084742" y="893738"/>
                  <a:pt x="1031796" y="912478"/>
                </a:cubicBezTo>
                <a:cubicBezTo>
                  <a:pt x="1002321" y="922849"/>
                  <a:pt x="972482" y="922667"/>
                  <a:pt x="942644" y="918301"/>
                </a:cubicBezTo>
                <a:cubicBezTo>
                  <a:pt x="897704" y="911751"/>
                  <a:pt x="856038" y="894466"/>
                  <a:pt x="818558" y="869722"/>
                </a:cubicBezTo>
                <a:cubicBezTo>
                  <a:pt x="797998" y="856258"/>
                  <a:pt x="781806" y="836244"/>
                  <a:pt x="763793" y="818959"/>
                </a:cubicBezTo>
                <a:cubicBezTo>
                  <a:pt x="761064" y="815684"/>
                  <a:pt x="758881" y="812591"/>
                  <a:pt x="754332" y="807133"/>
                </a:cubicBezTo>
                <a:close/>
                <a:moveTo>
                  <a:pt x="1043622" y="162506"/>
                </a:moveTo>
                <a:cubicBezTo>
                  <a:pt x="1047261" y="124662"/>
                  <a:pt x="1031796" y="99554"/>
                  <a:pt x="1005050" y="78812"/>
                </a:cubicBezTo>
                <a:cubicBezTo>
                  <a:pt x="986310" y="64257"/>
                  <a:pt x="964659" y="56979"/>
                  <a:pt x="943371" y="48428"/>
                </a:cubicBezTo>
                <a:cubicBezTo>
                  <a:pt x="912259" y="36055"/>
                  <a:pt x="878963" y="37693"/>
                  <a:pt x="848761" y="46790"/>
                </a:cubicBezTo>
                <a:cubicBezTo>
                  <a:pt x="814373" y="57161"/>
                  <a:pt x="780896" y="72808"/>
                  <a:pt x="759245" y="105558"/>
                </a:cubicBezTo>
                <a:cubicBezTo>
                  <a:pt x="742688" y="130848"/>
                  <a:pt x="717216" y="134851"/>
                  <a:pt x="693745" y="125208"/>
                </a:cubicBezTo>
                <a:cubicBezTo>
                  <a:pt x="679189" y="119204"/>
                  <a:pt x="663542" y="115019"/>
                  <a:pt x="647895" y="112472"/>
                </a:cubicBezTo>
                <a:cubicBezTo>
                  <a:pt x="625698" y="108833"/>
                  <a:pt x="604047" y="104830"/>
                  <a:pt x="581122" y="114837"/>
                </a:cubicBezTo>
                <a:cubicBezTo>
                  <a:pt x="545825" y="129938"/>
                  <a:pt x="512711" y="146131"/>
                  <a:pt x="492333" y="181065"/>
                </a:cubicBezTo>
                <a:cubicBezTo>
                  <a:pt x="483600" y="195984"/>
                  <a:pt x="474321" y="210176"/>
                  <a:pt x="467953" y="226550"/>
                </a:cubicBezTo>
                <a:cubicBezTo>
                  <a:pt x="461949" y="242198"/>
                  <a:pt x="457582" y="258027"/>
                  <a:pt x="454671" y="274220"/>
                </a:cubicBezTo>
                <a:cubicBezTo>
                  <a:pt x="452669" y="284954"/>
                  <a:pt x="447211" y="289867"/>
                  <a:pt x="435931" y="292596"/>
                </a:cubicBezTo>
                <a:cubicBezTo>
                  <a:pt x="403181" y="300238"/>
                  <a:pt x="369157" y="303695"/>
                  <a:pt x="339501" y="321525"/>
                </a:cubicBezTo>
                <a:cubicBezTo>
                  <a:pt x="328766" y="327893"/>
                  <a:pt x="316758" y="333170"/>
                  <a:pt x="307478" y="341357"/>
                </a:cubicBezTo>
                <a:cubicBezTo>
                  <a:pt x="280187" y="365374"/>
                  <a:pt x="261811" y="395212"/>
                  <a:pt x="249620" y="429782"/>
                </a:cubicBezTo>
                <a:cubicBezTo>
                  <a:pt x="239613" y="458347"/>
                  <a:pt x="243798" y="482181"/>
                  <a:pt x="262538" y="504742"/>
                </a:cubicBezTo>
                <a:cubicBezTo>
                  <a:pt x="285645" y="532762"/>
                  <a:pt x="312573" y="555687"/>
                  <a:pt x="347324" y="568605"/>
                </a:cubicBezTo>
                <a:cubicBezTo>
                  <a:pt x="372614" y="578066"/>
                  <a:pt x="378255" y="586435"/>
                  <a:pt x="377163" y="613545"/>
                </a:cubicBezTo>
                <a:cubicBezTo>
                  <a:pt x="375161" y="666672"/>
                  <a:pt x="391354" y="714706"/>
                  <a:pt x="419738" y="758554"/>
                </a:cubicBezTo>
                <a:cubicBezTo>
                  <a:pt x="427379" y="770380"/>
                  <a:pt x="439751" y="780023"/>
                  <a:pt x="451396" y="788393"/>
                </a:cubicBezTo>
                <a:cubicBezTo>
                  <a:pt x="464314" y="797672"/>
                  <a:pt x="479415" y="803676"/>
                  <a:pt x="492879" y="812227"/>
                </a:cubicBezTo>
                <a:cubicBezTo>
                  <a:pt x="520898" y="829876"/>
                  <a:pt x="550737" y="838609"/>
                  <a:pt x="584033" y="836062"/>
                </a:cubicBezTo>
                <a:cubicBezTo>
                  <a:pt x="618238" y="833333"/>
                  <a:pt x="650806" y="825327"/>
                  <a:pt x="680281" y="807679"/>
                </a:cubicBezTo>
                <a:cubicBezTo>
                  <a:pt x="698111" y="796944"/>
                  <a:pt x="714850" y="784572"/>
                  <a:pt x="732135" y="772928"/>
                </a:cubicBezTo>
                <a:cubicBezTo>
                  <a:pt x="744143" y="764740"/>
                  <a:pt x="755606" y="763830"/>
                  <a:pt x="766886" y="773110"/>
                </a:cubicBezTo>
                <a:cubicBezTo>
                  <a:pt x="779622" y="783662"/>
                  <a:pt x="790539" y="796398"/>
                  <a:pt x="802365" y="807861"/>
                </a:cubicBezTo>
                <a:cubicBezTo>
                  <a:pt x="810916" y="816230"/>
                  <a:pt x="818922" y="825691"/>
                  <a:pt x="828747" y="832423"/>
                </a:cubicBezTo>
                <a:cubicBezTo>
                  <a:pt x="841301" y="841156"/>
                  <a:pt x="855129" y="848252"/>
                  <a:pt x="868775" y="855166"/>
                </a:cubicBezTo>
                <a:cubicBezTo>
                  <a:pt x="913533" y="877727"/>
                  <a:pt x="960110" y="888826"/>
                  <a:pt x="1009235" y="870813"/>
                </a:cubicBezTo>
                <a:cubicBezTo>
                  <a:pt x="1039256" y="859897"/>
                  <a:pt x="1068731" y="847706"/>
                  <a:pt x="1089290" y="821143"/>
                </a:cubicBezTo>
                <a:cubicBezTo>
                  <a:pt x="1100207" y="807133"/>
                  <a:pt x="1113671" y="794943"/>
                  <a:pt x="1123132" y="780205"/>
                </a:cubicBezTo>
                <a:cubicBezTo>
                  <a:pt x="1132593" y="765468"/>
                  <a:pt x="1146239" y="753823"/>
                  <a:pt x="1151151" y="735629"/>
                </a:cubicBezTo>
                <a:cubicBezTo>
                  <a:pt x="1156791" y="714342"/>
                  <a:pt x="1164615" y="711067"/>
                  <a:pt x="1186630" y="714160"/>
                </a:cubicBezTo>
                <a:cubicBezTo>
                  <a:pt x="1211920" y="717799"/>
                  <a:pt x="1237028" y="721983"/>
                  <a:pt x="1262683" y="716707"/>
                </a:cubicBezTo>
                <a:cubicBezTo>
                  <a:pt x="1274509" y="714342"/>
                  <a:pt x="1286699" y="713432"/>
                  <a:pt x="1298889" y="713068"/>
                </a:cubicBezTo>
                <a:cubicBezTo>
                  <a:pt x="1332185" y="712340"/>
                  <a:pt x="1359840" y="696875"/>
                  <a:pt x="1380946" y="674314"/>
                </a:cubicBezTo>
                <a:cubicBezTo>
                  <a:pt x="1408055" y="645203"/>
                  <a:pt x="1426250" y="609542"/>
                  <a:pt x="1432254" y="569151"/>
                </a:cubicBezTo>
                <a:cubicBezTo>
                  <a:pt x="1435529" y="548045"/>
                  <a:pt x="1436439" y="526758"/>
                  <a:pt x="1426796" y="506926"/>
                </a:cubicBezTo>
                <a:cubicBezTo>
                  <a:pt x="1419518" y="492006"/>
                  <a:pt x="1411330" y="477633"/>
                  <a:pt x="1402779" y="463623"/>
                </a:cubicBezTo>
                <a:cubicBezTo>
                  <a:pt x="1394774" y="450523"/>
                  <a:pt x="1388770" y="437423"/>
                  <a:pt x="1393318" y="421958"/>
                </a:cubicBezTo>
                <a:cubicBezTo>
                  <a:pt x="1396411" y="410859"/>
                  <a:pt x="1400232" y="399943"/>
                  <a:pt x="1404599" y="389390"/>
                </a:cubicBezTo>
                <a:cubicBezTo>
                  <a:pt x="1420792" y="349908"/>
                  <a:pt x="1427705" y="309517"/>
                  <a:pt x="1414242" y="267852"/>
                </a:cubicBezTo>
                <a:cubicBezTo>
                  <a:pt x="1403507" y="234920"/>
                  <a:pt x="1387860" y="204899"/>
                  <a:pt x="1357293" y="186159"/>
                </a:cubicBezTo>
                <a:cubicBezTo>
                  <a:pt x="1340009" y="175424"/>
                  <a:pt x="1321996" y="165599"/>
                  <a:pt x="1303802" y="156502"/>
                </a:cubicBezTo>
                <a:cubicBezTo>
                  <a:pt x="1262864" y="135942"/>
                  <a:pt x="1221017" y="125572"/>
                  <a:pt x="1174804" y="139036"/>
                </a:cubicBezTo>
                <a:cubicBezTo>
                  <a:pt x="1145147" y="147587"/>
                  <a:pt x="1115854" y="154319"/>
                  <a:pt x="1093293" y="177608"/>
                </a:cubicBezTo>
                <a:cubicBezTo>
                  <a:pt x="1085651" y="185613"/>
                  <a:pt x="1074735" y="191253"/>
                  <a:pt x="1064364" y="195802"/>
                </a:cubicBezTo>
                <a:cubicBezTo>
                  <a:pt x="1053265" y="200714"/>
                  <a:pt x="1047261" y="196530"/>
                  <a:pt x="1045442" y="184703"/>
                </a:cubicBezTo>
                <a:cubicBezTo>
                  <a:pt x="1043986" y="176152"/>
                  <a:pt x="1043986" y="167783"/>
                  <a:pt x="1043622" y="162506"/>
                </a:cubicBezTo>
                <a:close/>
                <a:moveTo>
                  <a:pt x="485783" y="1012729"/>
                </a:moveTo>
                <a:cubicBezTo>
                  <a:pt x="485237" y="1058943"/>
                  <a:pt x="441025" y="1087872"/>
                  <a:pt x="399178" y="1079139"/>
                </a:cubicBezTo>
                <a:cubicBezTo>
                  <a:pt x="358423" y="1070588"/>
                  <a:pt x="330949" y="1044388"/>
                  <a:pt x="322398" y="1002723"/>
                </a:cubicBezTo>
                <a:cubicBezTo>
                  <a:pt x="315848" y="970700"/>
                  <a:pt x="331859" y="943409"/>
                  <a:pt x="365336" y="937587"/>
                </a:cubicBezTo>
                <a:cubicBezTo>
                  <a:pt x="384259" y="934312"/>
                  <a:pt x="401907" y="934494"/>
                  <a:pt x="419374" y="943227"/>
                </a:cubicBezTo>
                <a:cubicBezTo>
                  <a:pt x="431382" y="949049"/>
                  <a:pt x="445028" y="951414"/>
                  <a:pt x="456308" y="958146"/>
                </a:cubicBezTo>
                <a:cubicBezTo>
                  <a:pt x="476504" y="969973"/>
                  <a:pt x="485783" y="989077"/>
                  <a:pt x="485783" y="1012729"/>
                </a:cubicBezTo>
                <a:close/>
                <a:moveTo>
                  <a:pt x="363881" y="1001085"/>
                </a:moveTo>
                <a:cubicBezTo>
                  <a:pt x="364245" y="1020735"/>
                  <a:pt x="377709" y="1040021"/>
                  <a:pt x="394447" y="1045661"/>
                </a:cubicBezTo>
                <a:cubicBezTo>
                  <a:pt x="413552" y="1052029"/>
                  <a:pt x="427197" y="1044933"/>
                  <a:pt x="439024" y="1029468"/>
                </a:cubicBezTo>
                <a:cubicBezTo>
                  <a:pt x="454853" y="1008727"/>
                  <a:pt x="449394" y="987803"/>
                  <a:pt x="425742" y="976523"/>
                </a:cubicBezTo>
                <a:cubicBezTo>
                  <a:pt x="420465" y="974157"/>
                  <a:pt x="415371" y="971428"/>
                  <a:pt x="410095" y="969245"/>
                </a:cubicBezTo>
                <a:cubicBezTo>
                  <a:pt x="388807" y="960148"/>
                  <a:pt x="363517" y="977614"/>
                  <a:pt x="363881" y="1001085"/>
                </a:cubicBezTo>
                <a:close/>
                <a:moveTo>
                  <a:pt x="257808" y="1075500"/>
                </a:moveTo>
                <a:cubicBezTo>
                  <a:pt x="277822" y="1077683"/>
                  <a:pt x="296380" y="1085689"/>
                  <a:pt x="310753" y="1101154"/>
                </a:cubicBezTo>
                <a:cubicBezTo>
                  <a:pt x="315484" y="1106249"/>
                  <a:pt x="319305" y="1115164"/>
                  <a:pt x="318577" y="1121896"/>
                </a:cubicBezTo>
                <a:cubicBezTo>
                  <a:pt x="316030" y="1147732"/>
                  <a:pt x="310208" y="1173750"/>
                  <a:pt x="284554" y="1186486"/>
                </a:cubicBezTo>
                <a:cubicBezTo>
                  <a:pt x="258718" y="1199404"/>
                  <a:pt x="233063" y="1193400"/>
                  <a:pt x="210866" y="1175933"/>
                </a:cubicBezTo>
                <a:cubicBezTo>
                  <a:pt x="195219" y="1163743"/>
                  <a:pt x="193946" y="1144821"/>
                  <a:pt x="194855" y="1126990"/>
                </a:cubicBezTo>
                <a:cubicBezTo>
                  <a:pt x="195401" y="1115892"/>
                  <a:pt x="199768" y="1105157"/>
                  <a:pt x="207409" y="1095514"/>
                </a:cubicBezTo>
                <a:cubicBezTo>
                  <a:pt x="214687" y="1086235"/>
                  <a:pt x="222511" y="1080231"/>
                  <a:pt x="233791" y="1078775"/>
                </a:cubicBezTo>
                <a:cubicBezTo>
                  <a:pt x="241433" y="1077865"/>
                  <a:pt x="249075" y="1076774"/>
                  <a:pt x="257808" y="1075500"/>
                </a:cubicBezTo>
                <a:close/>
                <a:moveTo>
                  <a:pt x="285099" y="1123715"/>
                </a:moveTo>
                <a:cubicBezTo>
                  <a:pt x="282734" y="1118985"/>
                  <a:pt x="281824" y="1112435"/>
                  <a:pt x="278004" y="1109705"/>
                </a:cubicBezTo>
                <a:cubicBezTo>
                  <a:pt x="265631" y="1100972"/>
                  <a:pt x="246709" y="1106976"/>
                  <a:pt x="241069" y="1120986"/>
                </a:cubicBezTo>
                <a:cubicBezTo>
                  <a:pt x="238886" y="1126262"/>
                  <a:pt x="237976" y="1132085"/>
                  <a:pt x="237066" y="1137725"/>
                </a:cubicBezTo>
                <a:cubicBezTo>
                  <a:pt x="235793" y="1146276"/>
                  <a:pt x="231972" y="1155919"/>
                  <a:pt x="243252" y="1161014"/>
                </a:cubicBezTo>
                <a:cubicBezTo>
                  <a:pt x="252168" y="1165016"/>
                  <a:pt x="265813" y="1161378"/>
                  <a:pt x="272909" y="1152826"/>
                </a:cubicBezTo>
                <a:cubicBezTo>
                  <a:pt x="279459" y="1144639"/>
                  <a:pt x="284372" y="1135723"/>
                  <a:pt x="285099" y="1123715"/>
                </a:cubicBezTo>
                <a:close/>
                <a:moveTo>
                  <a:pt x="46753" y="1145366"/>
                </a:moveTo>
                <a:cubicBezTo>
                  <a:pt x="61491" y="1151189"/>
                  <a:pt x="77138" y="1155009"/>
                  <a:pt x="90420" y="1163015"/>
                </a:cubicBezTo>
                <a:cubicBezTo>
                  <a:pt x="111525" y="1175751"/>
                  <a:pt x="114618" y="1198312"/>
                  <a:pt x="104065" y="1222329"/>
                </a:cubicBezTo>
                <a:cubicBezTo>
                  <a:pt x="100427" y="1230516"/>
                  <a:pt x="92421" y="1237248"/>
                  <a:pt x="85143" y="1243434"/>
                </a:cubicBezTo>
                <a:cubicBezTo>
                  <a:pt x="73317" y="1253623"/>
                  <a:pt x="59489" y="1255079"/>
                  <a:pt x="46025" y="1246891"/>
                </a:cubicBezTo>
                <a:cubicBezTo>
                  <a:pt x="34745" y="1239977"/>
                  <a:pt x="22919" y="1233245"/>
                  <a:pt x="13457" y="1224148"/>
                </a:cubicBezTo>
                <a:cubicBezTo>
                  <a:pt x="-2554" y="1208683"/>
                  <a:pt x="-2190" y="1188669"/>
                  <a:pt x="3814" y="1168655"/>
                </a:cubicBezTo>
                <a:cubicBezTo>
                  <a:pt x="7999" y="1155919"/>
                  <a:pt x="27649" y="1146640"/>
                  <a:pt x="46753" y="1145366"/>
                </a:cubicBezTo>
                <a:close/>
                <a:moveTo>
                  <a:pt x="34563" y="1194127"/>
                </a:moveTo>
                <a:cubicBezTo>
                  <a:pt x="34927" y="1206500"/>
                  <a:pt x="46207" y="1223784"/>
                  <a:pt x="54031" y="1224148"/>
                </a:cubicBezTo>
                <a:cubicBezTo>
                  <a:pt x="62036" y="1224330"/>
                  <a:pt x="71316" y="1211594"/>
                  <a:pt x="72771" y="1198312"/>
                </a:cubicBezTo>
                <a:cubicBezTo>
                  <a:pt x="72771" y="1197766"/>
                  <a:pt x="72953" y="1197038"/>
                  <a:pt x="72953" y="1196493"/>
                </a:cubicBezTo>
                <a:cubicBezTo>
                  <a:pt x="73317" y="1183575"/>
                  <a:pt x="63310" y="1173204"/>
                  <a:pt x="50756" y="1173386"/>
                </a:cubicBezTo>
                <a:cubicBezTo>
                  <a:pt x="39293" y="1173568"/>
                  <a:pt x="34381" y="1179936"/>
                  <a:pt x="34563" y="119412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39"/>
          <p:cNvSpPr txBox="1"/>
          <p:nvPr/>
        </p:nvSpPr>
        <p:spPr>
          <a:xfrm>
            <a:off x="6795875" y="3412950"/>
            <a:ext cx="19149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1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C474C4"/>
                </a:solidFill>
                <a:latin typeface="Happy Monkey"/>
                <a:ea typeface="Happy Monkey"/>
                <a:cs typeface="Happy Monkey"/>
                <a:sym typeface="Happy Monkey"/>
              </a:rPr>
              <a:t>L</a:t>
            </a:r>
            <a:r>
              <a:rPr b="1" lang="en" sz="1100">
                <a:solidFill>
                  <a:srgbClr val="C474C4"/>
                </a:solidFill>
                <a:latin typeface="Happy Monkey"/>
                <a:ea typeface="Happy Monkey"/>
                <a:cs typeface="Happy Monkey"/>
                <a:sym typeface="Happy Monkey"/>
              </a:rPr>
              <a:t>ogical consequences are the key to determine a difference of if it is a punishment or consequence. </a:t>
            </a:r>
            <a:endParaRPr b="1" sz="1100">
              <a:solidFill>
                <a:srgbClr val="C474C4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40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579" name="Google Shape;579;p40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40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582" name="Google Shape;582;p40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40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585" name="Google Shape;585;p40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40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588" name="Google Shape;588;p40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589" name="Google Shape;589;p40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590" name="Google Shape;590;p40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40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92" name="Google Shape;592;p40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593" name="Google Shape;593;p40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5" name="Google Shape;595;p40"/>
          <p:cNvSpPr txBox="1"/>
          <p:nvPr/>
        </p:nvSpPr>
        <p:spPr>
          <a:xfrm>
            <a:off x="862574" y="258125"/>
            <a:ext cx="7842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Potential</a:t>
            </a: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 Consequences </a:t>
            </a:r>
            <a:endParaRPr sz="700"/>
          </a:p>
        </p:txBody>
      </p:sp>
      <p:sp>
        <p:nvSpPr>
          <p:cNvPr id="596" name="Google Shape;596;p40"/>
          <p:cNvSpPr txBox="1"/>
          <p:nvPr/>
        </p:nvSpPr>
        <p:spPr>
          <a:xfrm>
            <a:off x="8333246" y="173950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597" name="Google Shape;597;p40"/>
          <p:cNvSpPr/>
          <p:nvPr/>
        </p:nvSpPr>
        <p:spPr>
          <a:xfrm>
            <a:off x="1057100" y="836675"/>
            <a:ext cx="858642" cy="8432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66AE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40"/>
          <p:cNvSpPr/>
          <p:nvPr/>
        </p:nvSpPr>
        <p:spPr>
          <a:xfrm>
            <a:off x="1057100" y="1792200"/>
            <a:ext cx="858642" cy="8432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72A2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40"/>
          <p:cNvSpPr txBox="1"/>
          <p:nvPr/>
        </p:nvSpPr>
        <p:spPr>
          <a:xfrm>
            <a:off x="1137598" y="1821847"/>
            <a:ext cx="697541" cy="734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7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0"/>
          <p:cNvSpPr/>
          <p:nvPr/>
        </p:nvSpPr>
        <p:spPr>
          <a:xfrm>
            <a:off x="1057100" y="2747725"/>
            <a:ext cx="858642" cy="8432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CFB5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0"/>
          <p:cNvSpPr txBox="1"/>
          <p:nvPr/>
        </p:nvSpPr>
        <p:spPr>
          <a:xfrm>
            <a:off x="1137598" y="2777372"/>
            <a:ext cx="697541" cy="734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7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40"/>
          <p:cNvSpPr/>
          <p:nvPr/>
        </p:nvSpPr>
        <p:spPr>
          <a:xfrm>
            <a:off x="1057100" y="3703250"/>
            <a:ext cx="858642" cy="84328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lnTo>
                  <a:pt x="406400" y="0"/>
                </a:lnTo>
                <a:close/>
              </a:path>
            </a:pathLst>
          </a:custGeom>
          <a:solidFill>
            <a:srgbClr val="F6BB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0"/>
          <p:cNvSpPr txBox="1"/>
          <p:nvPr/>
        </p:nvSpPr>
        <p:spPr>
          <a:xfrm>
            <a:off x="1137598" y="3732897"/>
            <a:ext cx="697541" cy="734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7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40"/>
          <p:cNvSpPr txBox="1"/>
          <p:nvPr/>
        </p:nvSpPr>
        <p:spPr>
          <a:xfrm>
            <a:off x="1137627" y="1034364"/>
            <a:ext cx="697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</a:t>
            </a:r>
            <a:r>
              <a:rPr b="1" lang="en" sz="3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1</a:t>
            </a:r>
            <a:endParaRPr b="1" sz="3000"/>
          </a:p>
        </p:txBody>
      </p:sp>
      <p:sp>
        <p:nvSpPr>
          <p:cNvPr id="605" name="Google Shape;605;p40"/>
          <p:cNvSpPr txBox="1"/>
          <p:nvPr/>
        </p:nvSpPr>
        <p:spPr>
          <a:xfrm>
            <a:off x="1137627" y="1989876"/>
            <a:ext cx="697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b="1" sz="3000"/>
          </a:p>
        </p:txBody>
      </p:sp>
      <p:sp>
        <p:nvSpPr>
          <p:cNvPr id="606" name="Google Shape;606;p40"/>
          <p:cNvSpPr txBox="1"/>
          <p:nvPr/>
        </p:nvSpPr>
        <p:spPr>
          <a:xfrm>
            <a:off x="1137627" y="2960226"/>
            <a:ext cx="697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b="1" sz="3000"/>
          </a:p>
        </p:txBody>
      </p:sp>
      <p:sp>
        <p:nvSpPr>
          <p:cNvPr id="607" name="Google Shape;607;p40"/>
          <p:cNvSpPr txBox="1"/>
          <p:nvPr/>
        </p:nvSpPr>
        <p:spPr>
          <a:xfrm>
            <a:off x="1137677" y="3900939"/>
            <a:ext cx="697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04</a:t>
            </a:r>
            <a:endParaRPr b="1" sz="3000"/>
          </a:p>
        </p:txBody>
      </p:sp>
      <p:sp>
        <p:nvSpPr>
          <p:cNvPr id="608" name="Google Shape;608;p40"/>
          <p:cNvSpPr txBox="1"/>
          <p:nvPr/>
        </p:nvSpPr>
        <p:spPr>
          <a:xfrm>
            <a:off x="1883925" y="827275"/>
            <a:ext cx="1304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2E63CE"/>
                </a:solidFill>
                <a:latin typeface="Fira Sans"/>
                <a:ea typeface="Fira Sans"/>
                <a:cs typeface="Fira Sans"/>
                <a:sym typeface="Fira Sans"/>
              </a:rPr>
              <a:t>Level 1:</a:t>
            </a:r>
            <a:endParaRPr sz="200">
              <a:solidFill>
                <a:srgbClr val="2E63CE"/>
              </a:solidFill>
            </a:endParaRPr>
          </a:p>
        </p:txBody>
      </p:sp>
      <p:sp>
        <p:nvSpPr>
          <p:cNvPr id="609" name="Google Shape;609;p40"/>
          <p:cNvSpPr txBox="1"/>
          <p:nvPr/>
        </p:nvSpPr>
        <p:spPr>
          <a:xfrm>
            <a:off x="1883925" y="1787500"/>
            <a:ext cx="1304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57948"/>
                </a:solidFill>
                <a:latin typeface="Fira Sans"/>
                <a:ea typeface="Fira Sans"/>
                <a:cs typeface="Fira Sans"/>
                <a:sym typeface="Fira Sans"/>
              </a:rPr>
              <a:t>Level 2:</a:t>
            </a:r>
            <a:endParaRPr sz="200">
              <a:solidFill>
                <a:srgbClr val="457948"/>
              </a:solidFill>
            </a:endParaRPr>
          </a:p>
        </p:txBody>
      </p:sp>
      <p:sp>
        <p:nvSpPr>
          <p:cNvPr id="610" name="Google Shape;610;p40"/>
          <p:cNvSpPr txBox="1"/>
          <p:nvPr/>
        </p:nvSpPr>
        <p:spPr>
          <a:xfrm>
            <a:off x="1915750" y="2777375"/>
            <a:ext cx="1304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D893B"/>
                </a:solidFill>
                <a:latin typeface="Fira Sans"/>
                <a:ea typeface="Fira Sans"/>
                <a:cs typeface="Fira Sans"/>
                <a:sym typeface="Fira Sans"/>
              </a:rPr>
              <a:t>Level 3:</a:t>
            </a:r>
            <a:endParaRPr sz="200">
              <a:solidFill>
                <a:srgbClr val="9D893B"/>
              </a:solidFill>
            </a:endParaRPr>
          </a:p>
        </p:txBody>
      </p:sp>
      <p:sp>
        <p:nvSpPr>
          <p:cNvPr id="611" name="Google Shape;611;p40"/>
          <p:cNvSpPr txBox="1"/>
          <p:nvPr/>
        </p:nvSpPr>
        <p:spPr>
          <a:xfrm>
            <a:off x="1883925" y="3703250"/>
            <a:ext cx="1304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BC8782"/>
                </a:solidFill>
                <a:latin typeface="Fira Sans"/>
                <a:ea typeface="Fira Sans"/>
                <a:cs typeface="Fira Sans"/>
                <a:sym typeface="Fira Sans"/>
              </a:rPr>
              <a:t>Level 4:</a:t>
            </a:r>
            <a:endParaRPr sz="200">
              <a:solidFill>
                <a:srgbClr val="BC8782"/>
              </a:solidFill>
            </a:endParaRPr>
          </a:p>
        </p:txBody>
      </p:sp>
      <p:sp>
        <p:nvSpPr>
          <p:cNvPr id="612" name="Google Shape;612;p40"/>
          <p:cNvSpPr txBox="1"/>
          <p:nvPr/>
        </p:nvSpPr>
        <p:spPr>
          <a:xfrm>
            <a:off x="2984150" y="884175"/>
            <a:ext cx="2479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E63CE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Do not give an award</a:t>
            </a:r>
            <a:endParaRPr>
              <a:solidFill>
                <a:srgbClr val="2E63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E63CE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Immediate re-do</a:t>
            </a: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2E63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E63CE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Apologize</a:t>
            </a: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2E63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40"/>
          <p:cNvSpPr txBox="1"/>
          <p:nvPr/>
        </p:nvSpPr>
        <p:spPr>
          <a:xfrm>
            <a:off x="2984150" y="1767450"/>
            <a:ext cx="2641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7948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Loss of a </a:t>
            </a: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Privilege*</a:t>
            </a: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4579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7948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Limited choice (this or that) </a:t>
            </a:r>
            <a:endParaRPr>
              <a:solidFill>
                <a:srgbClr val="4579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7948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You break it, you fix it</a:t>
            </a:r>
            <a:endParaRPr>
              <a:solidFill>
                <a:srgbClr val="4579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40"/>
          <p:cNvSpPr txBox="1"/>
          <p:nvPr/>
        </p:nvSpPr>
        <p:spPr>
          <a:xfrm>
            <a:off x="2984150" y="2650725"/>
            <a:ext cx="2479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D893B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9D893B"/>
                </a:solidFill>
                <a:latin typeface="Calibri"/>
                <a:ea typeface="Calibri"/>
                <a:cs typeface="Calibri"/>
                <a:sym typeface="Calibri"/>
              </a:rPr>
              <a:t>Reflection Table</a:t>
            </a:r>
            <a:endParaRPr>
              <a:solidFill>
                <a:srgbClr val="9D89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D893B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9D893B"/>
                </a:solidFill>
                <a:latin typeface="Calibri"/>
                <a:ea typeface="Calibri"/>
                <a:cs typeface="Calibri"/>
                <a:sym typeface="Calibri"/>
              </a:rPr>
              <a:t>Seat change</a:t>
            </a:r>
            <a:endParaRPr>
              <a:solidFill>
                <a:srgbClr val="9D893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D893B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9D893B"/>
                </a:solidFill>
                <a:latin typeface="Calibri"/>
                <a:ea typeface="Calibri"/>
                <a:cs typeface="Calibri"/>
                <a:sym typeface="Calibri"/>
              </a:rPr>
              <a:t>Give them a job*</a:t>
            </a:r>
            <a:endParaRPr>
              <a:solidFill>
                <a:srgbClr val="9D8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0"/>
          <p:cNvSpPr txBox="1"/>
          <p:nvPr/>
        </p:nvSpPr>
        <p:spPr>
          <a:xfrm>
            <a:off x="2984150" y="3703225"/>
            <a:ext cx="26787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C8782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BC8782"/>
                </a:solidFill>
                <a:latin typeface="Calibri"/>
                <a:ea typeface="Calibri"/>
                <a:cs typeface="Calibri"/>
                <a:sym typeface="Calibri"/>
              </a:rPr>
              <a:t>Loss of participation in a </a:t>
            </a:r>
            <a:r>
              <a:rPr lang="en">
                <a:solidFill>
                  <a:srgbClr val="BC8782"/>
                </a:solidFill>
                <a:latin typeface="Calibri"/>
                <a:ea typeface="Calibri"/>
                <a:cs typeface="Calibri"/>
                <a:sym typeface="Calibri"/>
              </a:rPr>
              <a:t>preferred</a:t>
            </a:r>
            <a:r>
              <a:rPr lang="en">
                <a:solidFill>
                  <a:srgbClr val="BC8782"/>
                </a:solidFill>
                <a:latin typeface="Calibri"/>
                <a:ea typeface="Calibri"/>
                <a:cs typeface="Calibri"/>
                <a:sym typeface="Calibri"/>
              </a:rPr>
              <a:t> activity </a:t>
            </a:r>
            <a:endParaRPr>
              <a:solidFill>
                <a:srgbClr val="BC878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C8782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BC8782"/>
                </a:solidFill>
                <a:latin typeface="Calibri"/>
                <a:ea typeface="Calibri"/>
                <a:cs typeface="Calibri"/>
                <a:sym typeface="Calibri"/>
              </a:rPr>
              <a:t>Loss of ice cream/ recess*</a:t>
            </a:r>
            <a:r>
              <a:rPr lang="en">
                <a:solidFill>
                  <a:srgbClr val="BC878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BC87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40"/>
          <p:cNvSpPr txBox="1"/>
          <p:nvPr/>
        </p:nvSpPr>
        <p:spPr>
          <a:xfrm>
            <a:off x="5662750" y="884175"/>
            <a:ext cx="27666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E63CE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Parent involvement (call)</a:t>
            </a:r>
            <a:endParaRPr>
              <a:solidFill>
                <a:srgbClr val="2E63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E63CE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Verbal warning/ private chat</a:t>
            </a:r>
            <a:endParaRPr>
              <a:solidFill>
                <a:srgbClr val="2E63C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2E63CE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2E63CE"/>
                </a:solidFill>
                <a:latin typeface="Calibri"/>
                <a:ea typeface="Calibri"/>
                <a:cs typeface="Calibri"/>
                <a:sym typeface="Calibri"/>
              </a:rPr>
              <a:t>Proximity/ redirection </a:t>
            </a:r>
            <a:endParaRPr>
              <a:solidFill>
                <a:srgbClr val="2E63C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40"/>
          <p:cNvSpPr txBox="1"/>
          <p:nvPr/>
        </p:nvSpPr>
        <p:spPr>
          <a:xfrm>
            <a:off x="5662739" y="1767450"/>
            <a:ext cx="2479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7948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Behavior Contract</a:t>
            </a:r>
            <a:endParaRPr>
              <a:solidFill>
                <a:srgbClr val="45794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57948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457948"/>
                </a:solidFill>
                <a:latin typeface="Calibri"/>
                <a:ea typeface="Calibri"/>
                <a:cs typeface="Calibri"/>
                <a:sym typeface="Calibri"/>
              </a:rPr>
              <a:t>Behavior Reflection* </a:t>
            </a:r>
            <a:endParaRPr>
              <a:solidFill>
                <a:srgbClr val="45794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40"/>
          <p:cNvSpPr txBox="1"/>
          <p:nvPr/>
        </p:nvSpPr>
        <p:spPr>
          <a:xfrm>
            <a:off x="5662739" y="2650725"/>
            <a:ext cx="2479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D893B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9D893B"/>
                </a:solidFill>
                <a:latin typeface="Calibri"/>
                <a:ea typeface="Calibri"/>
                <a:cs typeface="Calibri"/>
                <a:sym typeface="Calibri"/>
              </a:rPr>
              <a:t>Parent-Teacher-Student conference </a:t>
            </a:r>
            <a:endParaRPr>
              <a:solidFill>
                <a:srgbClr val="9D893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0"/>
          <p:cNvSpPr txBox="1"/>
          <p:nvPr/>
        </p:nvSpPr>
        <p:spPr>
          <a:xfrm>
            <a:off x="5662739" y="3703225"/>
            <a:ext cx="2479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BC8782"/>
              </a:buClr>
              <a:buSzPts val="1400"/>
              <a:buFont typeface="Calibri"/>
              <a:buChar char="●"/>
            </a:pPr>
            <a:r>
              <a:rPr lang="en">
                <a:solidFill>
                  <a:srgbClr val="BC8782"/>
                </a:solidFill>
                <a:latin typeface="Calibri"/>
                <a:ea typeface="Calibri"/>
                <a:cs typeface="Calibri"/>
                <a:sym typeface="Calibri"/>
              </a:rPr>
              <a:t>Revision of Behavior Contract with parent involvement</a:t>
            </a:r>
            <a:endParaRPr>
              <a:solidFill>
                <a:srgbClr val="BC87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40"/>
          <p:cNvSpPr txBox="1"/>
          <p:nvPr/>
        </p:nvSpPr>
        <p:spPr>
          <a:xfrm>
            <a:off x="449475" y="4553575"/>
            <a:ext cx="8256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&gt;&gt;&gt; </a:t>
            </a:r>
            <a:r>
              <a:rPr i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soon as a positive behavior is shown the student should be praised. Ex: not sitting, sits for a </a:t>
            </a:r>
            <a:r>
              <a:rPr i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sec</a:t>
            </a:r>
            <a:r>
              <a:rPr i="1"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nice job sitting.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41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626" name="Google Shape;626;p41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8" name="Google Shape;628;p41"/>
          <p:cNvGrpSpPr/>
          <p:nvPr/>
        </p:nvGrpSpPr>
        <p:grpSpPr>
          <a:xfrm>
            <a:off x="8179448" y="796930"/>
            <a:ext cx="1542911" cy="1633469"/>
            <a:chOff x="0" y="-47625"/>
            <a:chExt cx="812700" cy="860400"/>
          </a:xfrm>
        </p:grpSpPr>
        <p:sp>
          <p:nvSpPr>
            <p:cNvPr id="629" name="Google Shape;629;p41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1" name="Google Shape;631;p41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632" name="Google Shape;632;p41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Google Shape;634;p41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5" name="Google Shape;635;p41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636" name="Google Shape;636;p41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637" name="Google Shape;637;p41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638" name="Google Shape;638;p41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41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0" name="Google Shape;640;p41"/>
          <p:cNvSpPr/>
          <p:nvPr/>
        </p:nvSpPr>
        <p:spPr>
          <a:xfrm rot="671882">
            <a:off x="5776913" y="702363"/>
            <a:ext cx="757631" cy="905120"/>
          </a:xfrm>
          <a:custGeom>
            <a:rect b="b" l="l" r="r" t="t"/>
            <a:pathLst>
              <a:path extrusionOk="0" h="1804543" w="1509049">
                <a:moveTo>
                  <a:pt x="0" y="0"/>
                </a:moveTo>
                <a:lnTo>
                  <a:pt x="1509049" y="0"/>
                </a:lnTo>
                <a:lnTo>
                  <a:pt x="1509049" y="1804543"/>
                </a:lnTo>
                <a:lnTo>
                  <a:pt x="0" y="1804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41"/>
          <p:cNvSpPr/>
          <p:nvPr/>
        </p:nvSpPr>
        <p:spPr>
          <a:xfrm rot="-446623">
            <a:off x="3610089" y="629109"/>
            <a:ext cx="1933014" cy="1691387"/>
          </a:xfrm>
          <a:custGeom>
            <a:rect b="b" l="l" r="r" t="t"/>
            <a:pathLst>
              <a:path extrusionOk="0" h="3371122" w="3852711">
                <a:moveTo>
                  <a:pt x="0" y="0"/>
                </a:moveTo>
                <a:lnTo>
                  <a:pt x="3852712" y="0"/>
                </a:lnTo>
                <a:lnTo>
                  <a:pt x="3852712" y="3371122"/>
                </a:lnTo>
                <a:lnTo>
                  <a:pt x="0" y="337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41"/>
          <p:cNvSpPr txBox="1"/>
          <p:nvPr/>
        </p:nvSpPr>
        <p:spPr>
          <a:xfrm>
            <a:off x="2039298" y="2444347"/>
            <a:ext cx="52989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Roles of Staff</a:t>
            </a:r>
            <a:endParaRPr sz="700"/>
          </a:p>
        </p:txBody>
      </p:sp>
      <p:sp>
        <p:nvSpPr>
          <p:cNvPr id="643" name="Google Shape;643;p41"/>
          <p:cNvSpPr txBox="1"/>
          <p:nvPr/>
        </p:nvSpPr>
        <p:spPr>
          <a:xfrm rot="-441769">
            <a:off x="3918900" y="1061741"/>
            <a:ext cx="1264123" cy="8808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900" u="none" cap="none" strike="noStrike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0</a:t>
            </a:r>
            <a:r>
              <a:rPr b="1" lang="en" sz="59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3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Google Shape;648;p42"/>
          <p:cNvGrpSpPr/>
          <p:nvPr/>
        </p:nvGrpSpPr>
        <p:grpSpPr>
          <a:xfrm rot="-5400000">
            <a:off x="7019340" y="1755071"/>
            <a:ext cx="4423938" cy="1633469"/>
            <a:chOff x="0" y="-47625"/>
            <a:chExt cx="2330351" cy="860400"/>
          </a:xfrm>
        </p:grpSpPr>
        <p:sp>
          <p:nvSpPr>
            <p:cNvPr id="649" name="Google Shape;649;p42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1" name="Google Shape;651;p42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652" name="Google Shape;652;p42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4" name="Google Shape;654;p42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655" name="Google Shape;655;p42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656" name="Google Shape;656;p42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657" name="Google Shape;657;p42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42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9" name="Google Shape;659;p42"/>
          <p:cNvSpPr/>
          <p:nvPr/>
        </p:nvSpPr>
        <p:spPr>
          <a:xfrm>
            <a:off x="8179448" y="1658850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42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42"/>
          <p:cNvSpPr txBox="1"/>
          <p:nvPr/>
        </p:nvSpPr>
        <p:spPr>
          <a:xfrm>
            <a:off x="8333246" y="2509307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700"/>
          </a:p>
        </p:txBody>
      </p:sp>
      <p:sp>
        <p:nvSpPr>
          <p:cNvPr id="662" name="Google Shape;662;p42"/>
          <p:cNvSpPr/>
          <p:nvPr/>
        </p:nvSpPr>
        <p:spPr>
          <a:xfrm>
            <a:off x="4663022" y="862326"/>
            <a:ext cx="3250190" cy="3403018"/>
          </a:xfrm>
          <a:custGeom>
            <a:rect b="b" l="l" r="r" t="t"/>
            <a:pathLst>
              <a:path extrusionOk="0" h="5488738" w="4437120">
                <a:moveTo>
                  <a:pt x="0" y="0"/>
                </a:moveTo>
                <a:lnTo>
                  <a:pt x="4437120" y="0"/>
                </a:lnTo>
                <a:lnTo>
                  <a:pt x="4437120" y="5488738"/>
                </a:lnTo>
                <a:lnTo>
                  <a:pt x="0" y="5488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6807" l="0" r="0" t="0"/>
            </a:stretch>
          </a:blipFill>
          <a:ln>
            <a:noFill/>
          </a:ln>
        </p:spPr>
      </p:sp>
      <p:sp>
        <p:nvSpPr>
          <p:cNvPr id="663" name="Google Shape;663;p42"/>
          <p:cNvSpPr/>
          <p:nvPr/>
        </p:nvSpPr>
        <p:spPr>
          <a:xfrm>
            <a:off x="1096525" y="862326"/>
            <a:ext cx="3250190" cy="3403018"/>
          </a:xfrm>
          <a:custGeom>
            <a:rect b="b" l="l" r="r" t="t"/>
            <a:pathLst>
              <a:path extrusionOk="0" h="5488738" w="4437120">
                <a:moveTo>
                  <a:pt x="0" y="0"/>
                </a:moveTo>
                <a:lnTo>
                  <a:pt x="4437120" y="0"/>
                </a:lnTo>
                <a:lnTo>
                  <a:pt x="4437120" y="5488738"/>
                </a:lnTo>
                <a:lnTo>
                  <a:pt x="0" y="5488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6807" l="0" r="0" t="0"/>
            </a:stretch>
          </a:blipFill>
          <a:ln>
            <a:noFill/>
          </a:ln>
        </p:spPr>
      </p:sp>
      <p:grpSp>
        <p:nvGrpSpPr>
          <p:cNvPr id="664" name="Google Shape;664;p42"/>
          <p:cNvGrpSpPr/>
          <p:nvPr/>
        </p:nvGrpSpPr>
        <p:grpSpPr>
          <a:xfrm>
            <a:off x="5087451" y="1760934"/>
            <a:ext cx="2431204" cy="181525"/>
            <a:chOff x="-2509" y="-81"/>
            <a:chExt cx="1275018" cy="101763"/>
          </a:xfrm>
        </p:grpSpPr>
        <p:sp>
          <p:nvSpPr>
            <p:cNvPr id="665" name="Google Shape;665;p42"/>
            <p:cNvSpPr/>
            <p:nvPr/>
          </p:nvSpPr>
          <p:spPr>
            <a:xfrm>
              <a:off x="-2509" y="-81"/>
              <a:ext cx="1275018" cy="101763"/>
            </a:xfrm>
            <a:custGeom>
              <a:rect b="b" l="l" r="r" t="t"/>
              <a:pathLst>
                <a:path extrusionOk="0" h="101763" w="1275018">
                  <a:moveTo>
                    <a:pt x="53309" y="81"/>
                  </a:moveTo>
                  <a:lnTo>
                    <a:pt x="1221709" y="81"/>
                  </a:lnTo>
                  <a:cubicBezTo>
                    <a:pt x="1239912" y="0"/>
                    <a:pt x="1256768" y="9664"/>
                    <a:pt x="1265893" y="25415"/>
                  </a:cubicBezTo>
                  <a:cubicBezTo>
                    <a:pt x="1275018" y="41166"/>
                    <a:pt x="1275018" y="60596"/>
                    <a:pt x="1265893" y="76347"/>
                  </a:cubicBezTo>
                  <a:cubicBezTo>
                    <a:pt x="1256768" y="92098"/>
                    <a:pt x="1239912" y="101762"/>
                    <a:pt x="1221709" y="101681"/>
                  </a:cubicBezTo>
                  <a:lnTo>
                    <a:pt x="53309" y="101681"/>
                  </a:lnTo>
                  <a:cubicBezTo>
                    <a:pt x="35106" y="101762"/>
                    <a:pt x="18250" y="92098"/>
                    <a:pt x="9125" y="76347"/>
                  </a:cubicBezTo>
                  <a:cubicBezTo>
                    <a:pt x="0" y="60596"/>
                    <a:pt x="0" y="41166"/>
                    <a:pt x="9125" y="25415"/>
                  </a:cubicBezTo>
                  <a:cubicBezTo>
                    <a:pt x="18250" y="9664"/>
                    <a:pt x="35106" y="0"/>
                    <a:pt x="53309" y="81"/>
                  </a:cubicBezTo>
                  <a:close/>
                </a:path>
              </a:pathLst>
            </a:custGeom>
            <a:solidFill>
              <a:srgbClr val="ECDB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42"/>
            <p:cNvSpPr/>
            <p:nvPr/>
          </p:nvSpPr>
          <p:spPr>
            <a:xfrm>
              <a:off x="-2509" y="-81"/>
              <a:ext cx="1021018" cy="101763"/>
            </a:xfrm>
            <a:custGeom>
              <a:rect b="b" l="l" r="r" t="t"/>
              <a:pathLst>
                <a:path extrusionOk="0" h="101763" w="1021018">
                  <a:moveTo>
                    <a:pt x="53309" y="81"/>
                  </a:moveTo>
                  <a:lnTo>
                    <a:pt x="967709" y="81"/>
                  </a:lnTo>
                  <a:cubicBezTo>
                    <a:pt x="985912" y="0"/>
                    <a:pt x="1002768" y="9664"/>
                    <a:pt x="1011893" y="25415"/>
                  </a:cubicBezTo>
                  <a:cubicBezTo>
                    <a:pt x="1021018" y="41166"/>
                    <a:pt x="1021018" y="60596"/>
                    <a:pt x="1011893" y="76347"/>
                  </a:cubicBezTo>
                  <a:cubicBezTo>
                    <a:pt x="1002768" y="92098"/>
                    <a:pt x="985912" y="101762"/>
                    <a:pt x="967709" y="101681"/>
                  </a:cubicBezTo>
                  <a:lnTo>
                    <a:pt x="53309" y="101681"/>
                  </a:lnTo>
                  <a:cubicBezTo>
                    <a:pt x="35106" y="101762"/>
                    <a:pt x="18250" y="92098"/>
                    <a:pt x="9125" y="76347"/>
                  </a:cubicBezTo>
                  <a:cubicBezTo>
                    <a:pt x="0" y="60596"/>
                    <a:pt x="0" y="41166"/>
                    <a:pt x="9125" y="25415"/>
                  </a:cubicBezTo>
                  <a:cubicBezTo>
                    <a:pt x="18250" y="9664"/>
                    <a:pt x="35106" y="0"/>
                    <a:pt x="53309" y="81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7" name="Google Shape;667;p42"/>
          <p:cNvGrpSpPr/>
          <p:nvPr/>
        </p:nvGrpSpPr>
        <p:grpSpPr>
          <a:xfrm>
            <a:off x="1412852" y="1760934"/>
            <a:ext cx="2431204" cy="181525"/>
            <a:chOff x="-2509" y="-81"/>
            <a:chExt cx="1275018" cy="101763"/>
          </a:xfrm>
        </p:grpSpPr>
        <p:sp>
          <p:nvSpPr>
            <p:cNvPr id="668" name="Google Shape;668;p42"/>
            <p:cNvSpPr/>
            <p:nvPr/>
          </p:nvSpPr>
          <p:spPr>
            <a:xfrm>
              <a:off x="-2509" y="-81"/>
              <a:ext cx="1275018" cy="101763"/>
            </a:xfrm>
            <a:custGeom>
              <a:rect b="b" l="l" r="r" t="t"/>
              <a:pathLst>
                <a:path extrusionOk="0" h="101763" w="1275018">
                  <a:moveTo>
                    <a:pt x="53309" y="81"/>
                  </a:moveTo>
                  <a:lnTo>
                    <a:pt x="1221709" y="81"/>
                  </a:lnTo>
                  <a:cubicBezTo>
                    <a:pt x="1239912" y="0"/>
                    <a:pt x="1256768" y="9664"/>
                    <a:pt x="1265893" y="25415"/>
                  </a:cubicBezTo>
                  <a:cubicBezTo>
                    <a:pt x="1275018" y="41166"/>
                    <a:pt x="1275018" y="60596"/>
                    <a:pt x="1265893" y="76347"/>
                  </a:cubicBezTo>
                  <a:cubicBezTo>
                    <a:pt x="1256768" y="92098"/>
                    <a:pt x="1239912" y="101762"/>
                    <a:pt x="1221709" y="101681"/>
                  </a:cubicBezTo>
                  <a:lnTo>
                    <a:pt x="53309" y="101681"/>
                  </a:lnTo>
                  <a:cubicBezTo>
                    <a:pt x="35106" y="101762"/>
                    <a:pt x="18250" y="92098"/>
                    <a:pt x="9125" y="76347"/>
                  </a:cubicBezTo>
                  <a:cubicBezTo>
                    <a:pt x="0" y="60596"/>
                    <a:pt x="0" y="41166"/>
                    <a:pt x="9125" y="25415"/>
                  </a:cubicBezTo>
                  <a:cubicBezTo>
                    <a:pt x="18250" y="9664"/>
                    <a:pt x="35106" y="0"/>
                    <a:pt x="53309" y="81"/>
                  </a:cubicBezTo>
                  <a:close/>
                </a:path>
              </a:pathLst>
            </a:custGeom>
            <a:solidFill>
              <a:srgbClr val="ECDBC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-2509" y="-81"/>
              <a:ext cx="1021018" cy="101763"/>
            </a:xfrm>
            <a:custGeom>
              <a:rect b="b" l="l" r="r" t="t"/>
              <a:pathLst>
                <a:path extrusionOk="0" h="101763" w="1021018">
                  <a:moveTo>
                    <a:pt x="53309" y="81"/>
                  </a:moveTo>
                  <a:lnTo>
                    <a:pt x="967709" y="81"/>
                  </a:lnTo>
                  <a:cubicBezTo>
                    <a:pt x="985912" y="0"/>
                    <a:pt x="1002768" y="9664"/>
                    <a:pt x="1011893" y="25415"/>
                  </a:cubicBezTo>
                  <a:cubicBezTo>
                    <a:pt x="1021018" y="41166"/>
                    <a:pt x="1021018" y="60596"/>
                    <a:pt x="1011893" y="76347"/>
                  </a:cubicBezTo>
                  <a:cubicBezTo>
                    <a:pt x="1002768" y="92098"/>
                    <a:pt x="985912" y="101762"/>
                    <a:pt x="967709" y="101681"/>
                  </a:cubicBezTo>
                  <a:lnTo>
                    <a:pt x="53309" y="101681"/>
                  </a:lnTo>
                  <a:cubicBezTo>
                    <a:pt x="35106" y="101762"/>
                    <a:pt x="18250" y="92098"/>
                    <a:pt x="9125" y="76347"/>
                  </a:cubicBezTo>
                  <a:cubicBezTo>
                    <a:pt x="0" y="60596"/>
                    <a:pt x="0" y="41166"/>
                    <a:pt x="9125" y="25415"/>
                  </a:cubicBezTo>
                  <a:cubicBezTo>
                    <a:pt x="18250" y="9664"/>
                    <a:pt x="35106" y="0"/>
                    <a:pt x="53309" y="81"/>
                  </a:cubicBezTo>
                  <a:close/>
                </a:path>
              </a:pathLst>
            </a:custGeom>
            <a:solidFill>
              <a:srgbClr val="DF5A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0" name="Google Shape;670;p42"/>
          <p:cNvGrpSpPr/>
          <p:nvPr/>
        </p:nvGrpSpPr>
        <p:grpSpPr>
          <a:xfrm>
            <a:off x="4979351" y="2192498"/>
            <a:ext cx="1309504" cy="1171865"/>
            <a:chOff x="0" y="-47625"/>
            <a:chExt cx="812700" cy="860400"/>
          </a:xfrm>
        </p:grpSpPr>
        <p:sp>
          <p:nvSpPr>
            <p:cNvPr id="671" name="Google Shape;671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</p:sp>
        <p:sp>
          <p:nvSpPr>
            <p:cNvPr id="672" name="Google Shape;672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42"/>
          <p:cNvGrpSpPr/>
          <p:nvPr/>
        </p:nvGrpSpPr>
        <p:grpSpPr>
          <a:xfrm>
            <a:off x="1412855" y="2192498"/>
            <a:ext cx="1309504" cy="1171865"/>
            <a:chOff x="0" y="-47625"/>
            <a:chExt cx="812700" cy="860400"/>
          </a:xfrm>
        </p:grpSpPr>
        <p:sp>
          <p:nvSpPr>
            <p:cNvPr id="674" name="Google Shape;674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</p:sp>
        <p:sp>
          <p:nvSpPr>
            <p:cNvPr id="675" name="Google Shape;675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42"/>
          <p:cNvGrpSpPr/>
          <p:nvPr/>
        </p:nvGrpSpPr>
        <p:grpSpPr>
          <a:xfrm>
            <a:off x="4979351" y="2591484"/>
            <a:ext cx="1309504" cy="1171865"/>
            <a:chOff x="0" y="-47625"/>
            <a:chExt cx="812700" cy="860400"/>
          </a:xfrm>
        </p:grpSpPr>
        <p:sp>
          <p:nvSpPr>
            <p:cNvPr id="677" name="Google Shape;677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</p:sp>
        <p:sp>
          <p:nvSpPr>
            <p:cNvPr id="678" name="Google Shape;678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9" name="Google Shape;679;p42"/>
          <p:cNvGrpSpPr/>
          <p:nvPr/>
        </p:nvGrpSpPr>
        <p:grpSpPr>
          <a:xfrm>
            <a:off x="1412855" y="2591484"/>
            <a:ext cx="1309504" cy="1171865"/>
            <a:chOff x="0" y="-47625"/>
            <a:chExt cx="812700" cy="860400"/>
          </a:xfrm>
        </p:grpSpPr>
        <p:sp>
          <p:nvSpPr>
            <p:cNvPr id="680" name="Google Shape;680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</p:sp>
        <p:sp>
          <p:nvSpPr>
            <p:cNvPr id="681" name="Google Shape;681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2" name="Google Shape;682;p42"/>
          <p:cNvGrpSpPr/>
          <p:nvPr/>
        </p:nvGrpSpPr>
        <p:grpSpPr>
          <a:xfrm>
            <a:off x="4979351" y="2996366"/>
            <a:ext cx="1309504" cy="1171865"/>
            <a:chOff x="0" y="-47625"/>
            <a:chExt cx="812700" cy="860400"/>
          </a:xfrm>
        </p:grpSpPr>
        <p:sp>
          <p:nvSpPr>
            <p:cNvPr id="683" name="Google Shape;683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</p:sp>
        <p:sp>
          <p:nvSpPr>
            <p:cNvPr id="684" name="Google Shape;684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42"/>
          <p:cNvGrpSpPr/>
          <p:nvPr/>
        </p:nvGrpSpPr>
        <p:grpSpPr>
          <a:xfrm>
            <a:off x="1412855" y="2996366"/>
            <a:ext cx="1309504" cy="1171865"/>
            <a:chOff x="0" y="-47625"/>
            <a:chExt cx="812700" cy="860400"/>
          </a:xfrm>
        </p:grpSpPr>
        <p:sp>
          <p:nvSpPr>
            <p:cNvPr id="686" name="Google Shape;686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</p:sp>
        <p:sp>
          <p:nvSpPr>
            <p:cNvPr id="687" name="Google Shape;687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42"/>
          <p:cNvGrpSpPr/>
          <p:nvPr/>
        </p:nvGrpSpPr>
        <p:grpSpPr>
          <a:xfrm>
            <a:off x="4979351" y="3395352"/>
            <a:ext cx="1309504" cy="1171865"/>
            <a:chOff x="0" y="-47625"/>
            <a:chExt cx="812700" cy="860400"/>
          </a:xfrm>
        </p:grpSpPr>
        <p:sp>
          <p:nvSpPr>
            <p:cNvPr id="689" name="Google Shape;689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</p:sp>
        <p:sp>
          <p:nvSpPr>
            <p:cNvPr id="690" name="Google Shape;690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42"/>
          <p:cNvGrpSpPr/>
          <p:nvPr/>
        </p:nvGrpSpPr>
        <p:grpSpPr>
          <a:xfrm>
            <a:off x="1412855" y="3395352"/>
            <a:ext cx="1309504" cy="1171865"/>
            <a:chOff x="0" y="-47625"/>
            <a:chExt cx="812700" cy="860400"/>
          </a:xfrm>
        </p:grpSpPr>
        <p:sp>
          <p:nvSpPr>
            <p:cNvPr id="692" name="Google Shape;692;p42"/>
            <p:cNvSpPr/>
            <p:nvPr/>
          </p:nvSpPr>
          <p:spPr>
            <a:xfrm>
              <a:off x="0" y="0"/>
              <a:ext cx="158602" cy="158746"/>
            </a:xfrm>
            <a:custGeom>
              <a:rect b="b" l="l" r="r" t="t"/>
              <a:pathLst>
                <a:path extrusionOk="0" h="158746" w="158602">
                  <a:moveTo>
                    <a:pt x="0" y="0"/>
                  </a:moveTo>
                  <a:lnTo>
                    <a:pt x="158602" y="0"/>
                  </a:lnTo>
                  <a:lnTo>
                    <a:pt x="158602" y="158746"/>
                  </a:lnTo>
                  <a:lnTo>
                    <a:pt x="0" y="158746"/>
                  </a:ln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</p:sp>
        <p:sp>
          <p:nvSpPr>
            <p:cNvPr id="693" name="Google Shape;693;p4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4" name="Google Shape;694;p42"/>
          <p:cNvSpPr/>
          <p:nvPr/>
        </p:nvSpPr>
        <p:spPr>
          <a:xfrm>
            <a:off x="5028183" y="2186483"/>
            <a:ext cx="260322" cy="226281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5" name="Google Shape;695;p42"/>
          <p:cNvSpPr/>
          <p:nvPr/>
        </p:nvSpPr>
        <p:spPr>
          <a:xfrm>
            <a:off x="1461686" y="2186483"/>
            <a:ext cx="260322" cy="226281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9" y="0"/>
                </a:lnTo>
                <a:lnTo>
                  <a:pt x="355389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42"/>
          <p:cNvSpPr/>
          <p:nvPr/>
        </p:nvSpPr>
        <p:spPr>
          <a:xfrm>
            <a:off x="5028183" y="2584742"/>
            <a:ext cx="260322" cy="226281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8"/>
                </a:lnTo>
                <a:lnTo>
                  <a:pt x="0" y="36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42"/>
          <p:cNvSpPr/>
          <p:nvPr/>
        </p:nvSpPr>
        <p:spPr>
          <a:xfrm>
            <a:off x="1461686" y="2584742"/>
            <a:ext cx="260322" cy="226281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9" y="0"/>
                </a:lnTo>
                <a:lnTo>
                  <a:pt x="355389" y="364968"/>
                </a:lnTo>
                <a:lnTo>
                  <a:pt x="0" y="36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42"/>
          <p:cNvSpPr txBox="1"/>
          <p:nvPr/>
        </p:nvSpPr>
        <p:spPr>
          <a:xfrm>
            <a:off x="5499035" y="2278001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Report within 24 hours</a:t>
            </a:r>
            <a:endParaRPr/>
          </a:p>
        </p:txBody>
      </p:sp>
      <p:sp>
        <p:nvSpPr>
          <p:cNvPr id="699" name="Google Shape;699;p42"/>
          <p:cNvSpPr txBox="1"/>
          <p:nvPr/>
        </p:nvSpPr>
        <p:spPr>
          <a:xfrm>
            <a:off x="1932538" y="2278001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Provide 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specific</a:t>
            </a:r>
            <a:r>
              <a:rPr lang="en">
                <a:latin typeface="Fira Sans"/>
                <a:ea typeface="Fira Sans"/>
                <a:cs typeface="Fira Sans"/>
                <a:sym typeface="Fira Sans"/>
              </a:rPr>
              <a:t> details</a:t>
            </a:r>
            <a:endParaRPr/>
          </a:p>
        </p:txBody>
      </p:sp>
      <p:sp>
        <p:nvSpPr>
          <p:cNvPr id="700" name="Google Shape;700;p42"/>
          <p:cNvSpPr txBox="1"/>
          <p:nvPr/>
        </p:nvSpPr>
        <p:spPr>
          <a:xfrm>
            <a:off x="5499035" y="2688779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Investigate </a:t>
            </a:r>
            <a:endParaRPr/>
          </a:p>
        </p:txBody>
      </p:sp>
      <p:sp>
        <p:nvSpPr>
          <p:cNvPr id="701" name="Google Shape;701;p42"/>
          <p:cNvSpPr txBox="1"/>
          <p:nvPr/>
        </p:nvSpPr>
        <p:spPr>
          <a:xfrm>
            <a:off x="1932538" y="2688779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Report within 24 hours</a:t>
            </a:r>
            <a:endParaRPr/>
          </a:p>
        </p:txBody>
      </p:sp>
      <p:sp>
        <p:nvSpPr>
          <p:cNvPr id="702" name="Google Shape;702;p42"/>
          <p:cNvSpPr txBox="1"/>
          <p:nvPr/>
        </p:nvSpPr>
        <p:spPr>
          <a:xfrm>
            <a:off x="5499035" y="3093661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Written statements </a:t>
            </a:r>
            <a:endParaRPr/>
          </a:p>
        </p:txBody>
      </p:sp>
      <p:sp>
        <p:nvSpPr>
          <p:cNvPr id="703" name="Google Shape;703;p42"/>
          <p:cNvSpPr txBox="1"/>
          <p:nvPr/>
        </p:nvSpPr>
        <p:spPr>
          <a:xfrm>
            <a:off x="1932538" y="3093661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Contact all families involved</a:t>
            </a:r>
            <a:endParaRPr/>
          </a:p>
        </p:txBody>
      </p:sp>
      <p:sp>
        <p:nvSpPr>
          <p:cNvPr id="704" name="Google Shape;704;p42"/>
          <p:cNvSpPr txBox="1"/>
          <p:nvPr/>
        </p:nvSpPr>
        <p:spPr>
          <a:xfrm>
            <a:off x="5499035" y="3504440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Contact families if needed</a:t>
            </a:r>
            <a:endParaRPr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5" name="Google Shape;705;p42"/>
          <p:cNvSpPr txBox="1"/>
          <p:nvPr/>
        </p:nvSpPr>
        <p:spPr>
          <a:xfrm>
            <a:off x="1932538" y="3504440"/>
            <a:ext cx="2343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Send child to nurse</a:t>
            </a:r>
            <a:endParaRPr/>
          </a:p>
        </p:txBody>
      </p:sp>
      <p:sp>
        <p:nvSpPr>
          <p:cNvPr id="706" name="Google Shape;706;p42"/>
          <p:cNvSpPr txBox="1"/>
          <p:nvPr/>
        </p:nvSpPr>
        <p:spPr>
          <a:xfrm>
            <a:off x="4746650" y="1378150"/>
            <a:ext cx="3166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Fira Sans"/>
                <a:ea typeface="Fira Sans"/>
                <a:cs typeface="Fira Sans"/>
                <a:sym typeface="Fira Sans"/>
              </a:rPr>
              <a:t>Administration/ SCC’s Role</a:t>
            </a:r>
            <a:endParaRPr sz="1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7" name="Google Shape;707;p42"/>
          <p:cNvSpPr txBox="1"/>
          <p:nvPr/>
        </p:nvSpPr>
        <p:spPr>
          <a:xfrm>
            <a:off x="1096525" y="1378150"/>
            <a:ext cx="3250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Fira Sans"/>
                <a:ea typeface="Fira Sans"/>
                <a:cs typeface="Fira Sans"/>
                <a:sym typeface="Fira Sans"/>
              </a:rPr>
              <a:t>Reporter’s Role</a:t>
            </a:r>
            <a:endParaRPr sz="1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08" name="Google Shape;708;p42"/>
          <p:cNvSpPr txBox="1"/>
          <p:nvPr/>
        </p:nvSpPr>
        <p:spPr>
          <a:xfrm>
            <a:off x="1163991" y="308225"/>
            <a:ext cx="681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Roles for Reporting Incidents</a:t>
            </a:r>
            <a:endParaRPr sz="3600"/>
          </a:p>
        </p:txBody>
      </p:sp>
      <p:sp>
        <p:nvSpPr>
          <p:cNvPr id="709" name="Google Shape;709;p42"/>
          <p:cNvSpPr/>
          <p:nvPr/>
        </p:nvSpPr>
        <p:spPr>
          <a:xfrm>
            <a:off x="1461686" y="2990042"/>
            <a:ext cx="260322" cy="226281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9" y="0"/>
                </a:lnTo>
                <a:lnTo>
                  <a:pt x="355389" y="364968"/>
                </a:lnTo>
                <a:lnTo>
                  <a:pt x="0" y="36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42"/>
          <p:cNvSpPr/>
          <p:nvPr/>
        </p:nvSpPr>
        <p:spPr>
          <a:xfrm>
            <a:off x="5028183" y="2996367"/>
            <a:ext cx="260322" cy="226281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8"/>
                </a:lnTo>
                <a:lnTo>
                  <a:pt x="0" y="36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3"/>
          <p:cNvSpPr/>
          <p:nvPr/>
        </p:nvSpPr>
        <p:spPr>
          <a:xfrm rot="-5400000">
            <a:off x="6433514" y="2415348"/>
            <a:ext cx="4421841" cy="314988"/>
          </a:xfrm>
          <a:custGeom>
            <a:rect b="b" l="l" r="r" t="t"/>
            <a:pathLst>
              <a:path extrusionOk="0" h="165783" w="2330351">
                <a:moveTo>
                  <a:pt x="44624" y="0"/>
                </a:moveTo>
                <a:lnTo>
                  <a:pt x="2285727" y="0"/>
                </a:lnTo>
                <a:cubicBezTo>
                  <a:pt x="2297562" y="0"/>
                  <a:pt x="2308912" y="4701"/>
                  <a:pt x="2317281" y="13070"/>
                </a:cubicBezTo>
                <a:cubicBezTo>
                  <a:pt x="2325650" y="21439"/>
                  <a:pt x="2330351" y="32789"/>
                  <a:pt x="2330351" y="44624"/>
                </a:cubicBezTo>
                <a:lnTo>
                  <a:pt x="2330351" y="121159"/>
                </a:lnTo>
                <a:cubicBezTo>
                  <a:pt x="2330351" y="132994"/>
                  <a:pt x="2325650" y="144344"/>
                  <a:pt x="2317281" y="152713"/>
                </a:cubicBezTo>
                <a:cubicBezTo>
                  <a:pt x="2308912" y="161082"/>
                  <a:pt x="2297562" y="165783"/>
                  <a:pt x="2285727" y="165783"/>
                </a:cubicBezTo>
                <a:lnTo>
                  <a:pt x="44624" y="165783"/>
                </a:lnTo>
                <a:cubicBezTo>
                  <a:pt x="19979" y="165783"/>
                  <a:pt x="0" y="145804"/>
                  <a:pt x="0" y="121159"/>
                </a:cubicBezTo>
                <a:lnTo>
                  <a:pt x="0" y="44624"/>
                </a:lnTo>
                <a:cubicBezTo>
                  <a:pt x="0" y="32789"/>
                  <a:pt x="4701" y="21439"/>
                  <a:pt x="13070" y="13070"/>
                </a:cubicBezTo>
                <a:cubicBezTo>
                  <a:pt x="21439" y="4701"/>
                  <a:pt x="32789" y="0"/>
                  <a:pt x="44624" y="0"/>
                </a:cubicBezTo>
                <a:close/>
              </a:path>
            </a:pathLst>
          </a:custGeom>
          <a:solidFill>
            <a:srgbClr val="000000">
              <a:alpha val="21960"/>
            </a:srgbClr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6" name="Google Shape;716;p43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717" name="Google Shape;717;p43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9" name="Google Shape;719;p43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720" name="Google Shape;720;p43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2" name="Google Shape;722;p43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723" name="Google Shape;723;p43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724" name="Google Shape;724;p43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725" name="Google Shape;725;p43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43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7" name="Google Shape;727;p43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43"/>
          <p:cNvSpPr txBox="1"/>
          <p:nvPr/>
        </p:nvSpPr>
        <p:spPr>
          <a:xfrm>
            <a:off x="2048563" y="463637"/>
            <a:ext cx="5046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474C4"/>
                </a:solidFill>
                <a:latin typeface="Luckiest Guy"/>
                <a:ea typeface="Luckiest Guy"/>
                <a:cs typeface="Luckiest Guy"/>
                <a:sym typeface="Luckiest Guy"/>
              </a:rPr>
              <a:t>Activity</a:t>
            </a:r>
            <a:r>
              <a:rPr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 </a:t>
            </a:r>
            <a:endParaRPr sz="700"/>
          </a:p>
        </p:txBody>
      </p:sp>
      <p:sp>
        <p:nvSpPr>
          <p:cNvPr id="729" name="Google Shape;729;p43"/>
          <p:cNvSpPr txBox="1"/>
          <p:nvPr/>
        </p:nvSpPr>
        <p:spPr>
          <a:xfrm>
            <a:off x="8333246" y="2509307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700"/>
          </a:p>
        </p:txBody>
      </p:sp>
      <p:sp>
        <p:nvSpPr>
          <p:cNvPr id="730" name="Google Shape;730;p43"/>
          <p:cNvSpPr/>
          <p:nvPr/>
        </p:nvSpPr>
        <p:spPr>
          <a:xfrm>
            <a:off x="2525964" y="1210717"/>
            <a:ext cx="4272485" cy="2527753"/>
          </a:xfrm>
          <a:custGeom>
            <a:rect b="b" l="l" r="r" t="t"/>
            <a:pathLst>
              <a:path extrusionOk="0" h="680418" w="1295674">
                <a:moveTo>
                  <a:pt x="0" y="0"/>
                </a:moveTo>
                <a:lnTo>
                  <a:pt x="1295674" y="0"/>
                </a:lnTo>
                <a:lnTo>
                  <a:pt x="1295674" y="680418"/>
                </a:lnTo>
                <a:lnTo>
                  <a:pt x="0" y="6804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1518" r="0" t="0"/>
            </a:stretch>
          </a:blipFill>
          <a:ln>
            <a:noFill/>
          </a:ln>
        </p:spPr>
      </p:sp>
      <p:sp>
        <p:nvSpPr>
          <p:cNvPr id="731" name="Google Shape;731;p43"/>
          <p:cNvSpPr txBox="1"/>
          <p:nvPr/>
        </p:nvSpPr>
        <p:spPr>
          <a:xfrm>
            <a:off x="2525975" y="1550000"/>
            <a:ext cx="4135500" cy="12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ppy Monkey"/>
              <a:buChar char="●"/>
            </a:pPr>
            <a:r>
              <a:rPr lang="en" sz="1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Looking at two different </a:t>
            </a:r>
            <a:r>
              <a:rPr lang="en" sz="1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scenarios</a:t>
            </a:r>
            <a:endParaRPr sz="16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ppy Monkey"/>
              <a:buChar char="●"/>
            </a:pPr>
            <a:r>
              <a:rPr lang="en" sz="1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Complete it </a:t>
            </a:r>
            <a:r>
              <a:rPr lang="en" sz="1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independently</a:t>
            </a:r>
            <a:r>
              <a:rPr lang="en" sz="1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endParaRPr sz="16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appy Monkey"/>
              <a:buChar char="●"/>
            </a:pPr>
            <a:r>
              <a:rPr lang="en" sz="1600">
                <a:solidFill>
                  <a:schemeClr val="dk1"/>
                </a:solidFill>
                <a:latin typeface="Happy Monkey"/>
                <a:ea typeface="Happy Monkey"/>
                <a:cs typeface="Happy Monkey"/>
                <a:sym typeface="Happy Monkey"/>
              </a:rPr>
              <a:t>Discussion to follow each scenario</a:t>
            </a:r>
            <a:endParaRPr sz="1600">
              <a:solidFill>
                <a:schemeClr val="dk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32" name="Google Shape;732;p43"/>
          <p:cNvSpPr/>
          <p:nvPr/>
        </p:nvSpPr>
        <p:spPr>
          <a:xfrm>
            <a:off x="4580775" y="1031849"/>
            <a:ext cx="376918" cy="373163"/>
          </a:xfrm>
          <a:custGeom>
            <a:rect b="b" l="l" r="r" t="t"/>
            <a:pathLst>
              <a:path extrusionOk="0" h="684703" w="615377">
                <a:moveTo>
                  <a:pt x="0" y="0"/>
                </a:moveTo>
                <a:lnTo>
                  <a:pt x="615377" y="0"/>
                </a:lnTo>
                <a:lnTo>
                  <a:pt x="615377" y="684703"/>
                </a:lnTo>
                <a:lnTo>
                  <a:pt x="0" y="6847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43"/>
          <p:cNvSpPr/>
          <p:nvPr/>
        </p:nvSpPr>
        <p:spPr>
          <a:xfrm rot="2408129">
            <a:off x="2972372" y="648452"/>
            <a:ext cx="549634" cy="921819"/>
          </a:xfrm>
          <a:custGeom>
            <a:rect b="b" l="l" r="r" t="t"/>
            <a:pathLst>
              <a:path extrusionOk="0" h="921243" w="549291">
                <a:moveTo>
                  <a:pt x="0" y="0"/>
                </a:moveTo>
                <a:lnTo>
                  <a:pt x="549292" y="0"/>
                </a:lnTo>
                <a:lnTo>
                  <a:pt x="549292" y="921243"/>
                </a:lnTo>
                <a:lnTo>
                  <a:pt x="0" y="921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4" name="Google Shape;734;p43"/>
          <p:cNvSpPr/>
          <p:nvPr/>
        </p:nvSpPr>
        <p:spPr>
          <a:xfrm>
            <a:off x="7627891" y="3987019"/>
            <a:ext cx="826812" cy="796746"/>
          </a:xfrm>
          <a:custGeom>
            <a:rect b="b" l="l" r="r" t="t"/>
            <a:pathLst>
              <a:path extrusionOk="0" h="796746" w="826812">
                <a:moveTo>
                  <a:pt x="0" y="0"/>
                </a:moveTo>
                <a:lnTo>
                  <a:pt x="826812" y="0"/>
                </a:lnTo>
                <a:lnTo>
                  <a:pt x="826812" y="796746"/>
                </a:lnTo>
                <a:lnTo>
                  <a:pt x="0" y="796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5" name="Google Shape;735;p43"/>
          <p:cNvSpPr txBox="1"/>
          <p:nvPr/>
        </p:nvSpPr>
        <p:spPr>
          <a:xfrm>
            <a:off x="7627900" y="361925"/>
            <a:ext cx="10284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8"/>
              </a:rPr>
              <a:t>Link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736" name="Google Shape;73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226" y="2025950"/>
            <a:ext cx="2085398" cy="283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6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151" name="Google Shape;151;p26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26"/>
          <p:cNvSpPr/>
          <p:nvPr/>
        </p:nvSpPr>
        <p:spPr>
          <a:xfrm>
            <a:off x="8179448" y="887347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8179448" y="1658850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26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157" name="Google Shape;157;p26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158" name="Google Shape;158;p26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159" name="Google Shape;159;p26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2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" name="Google Shape;161;p26"/>
          <p:cNvSpPr/>
          <p:nvPr/>
        </p:nvSpPr>
        <p:spPr>
          <a:xfrm rot="-292966">
            <a:off x="1465982" y="1737289"/>
            <a:ext cx="1418802" cy="1570792"/>
          </a:xfrm>
          <a:custGeom>
            <a:rect b="b" l="l" r="r" t="t"/>
            <a:pathLst>
              <a:path extrusionOk="0" h="3144533" w="2841514">
                <a:moveTo>
                  <a:pt x="0" y="0"/>
                </a:moveTo>
                <a:lnTo>
                  <a:pt x="2841515" y="0"/>
                </a:lnTo>
                <a:lnTo>
                  <a:pt x="2841515" y="3144533"/>
                </a:lnTo>
                <a:lnTo>
                  <a:pt x="0" y="3144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2" name="Google Shape;162;p26"/>
          <p:cNvSpPr/>
          <p:nvPr/>
        </p:nvSpPr>
        <p:spPr>
          <a:xfrm>
            <a:off x="6429202" y="1735596"/>
            <a:ext cx="1420757" cy="1572267"/>
          </a:xfrm>
          <a:custGeom>
            <a:rect b="b" l="l" r="r" t="t"/>
            <a:pathLst>
              <a:path extrusionOk="0" h="3144533" w="2841514">
                <a:moveTo>
                  <a:pt x="0" y="0"/>
                </a:moveTo>
                <a:lnTo>
                  <a:pt x="2841515" y="0"/>
                </a:lnTo>
                <a:lnTo>
                  <a:pt x="2841515" y="3144533"/>
                </a:lnTo>
                <a:lnTo>
                  <a:pt x="0" y="3144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3" name="Google Shape;163;p26"/>
          <p:cNvSpPr/>
          <p:nvPr/>
        </p:nvSpPr>
        <p:spPr>
          <a:xfrm rot="291508">
            <a:off x="3930868" y="1737248"/>
            <a:ext cx="1425880" cy="1577936"/>
          </a:xfrm>
          <a:custGeom>
            <a:rect b="b" l="l" r="r" t="t"/>
            <a:pathLst>
              <a:path extrusionOk="0" h="3144533" w="2841514">
                <a:moveTo>
                  <a:pt x="0" y="0"/>
                </a:moveTo>
                <a:lnTo>
                  <a:pt x="2841515" y="0"/>
                </a:lnTo>
                <a:lnTo>
                  <a:pt x="2841515" y="3144534"/>
                </a:lnTo>
                <a:lnTo>
                  <a:pt x="0" y="3144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26"/>
          <p:cNvSpPr txBox="1"/>
          <p:nvPr/>
        </p:nvSpPr>
        <p:spPr>
          <a:xfrm>
            <a:off x="830897" y="788180"/>
            <a:ext cx="7798800" cy="6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Overview </a:t>
            </a:r>
            <a:endParaRPr sz="700"/>
          </a:p>
        </p:txBody>
      </p:sp>
      <p:sp>
        <p:nvSpPr>
          <p:cNvPr id="165" name="Google Shape;165;p26"/>
          <p:cNvSpPr txBox="1"/>
          <p:nvPr/>
        </p:nvSpPr>
        <p:spPr>
          <a:xfrm>
            <a:off x="1347814" y="3509959"/>
            <a:ext cx="165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Student Code of Conduct</a:t>
            </a:r>
            <a:endParaRPr sz="700"/>
          </a:p>
        </p:txBody>
      </p:sp>
      <p:sp>
        <p:nvSpPr>
          <p:cNvPr id="166" name="Google Shape;166;p26"/>
          <p:cNvSpPr txBox="1"/>
          <p:nvPr/>
        </p:nvSpPr>
        <p:spPr>
          <a:xfrm>
            <a:off x="6190962" y="3509959"/>
            <a:ext cx="189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Role of Staff Members</a:t>
            </a:r>
            <a:endParaRPr sz="700"/>
          </a:p>
        </p:txBody>
      </p:sp>
      <p:sp>
        <p:nvSpPr>
          <p:cNvPr id="167" name="Google Shape;167;p26"/>
          <p:cNvSpPr txBox="1"/>
          <p:nvPr/>
        </p:nvSpPr>
        <p:spPr>
          <a:xfrm>
            <a:off x="1632624" y="2314411"/>
            <a:ext cx="1083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457948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168" name="Google Shape;168;p26"/>
          <p:cNvSpPr txBox="1"/>
          <p:nvPr/>
        </p:nvSpPr>
        <p:spPr>
          <a:xfrm>
            <a:off x="3769388" y="3509959"/>
            <a:ext cx="1653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De-escalation and Consequences</a:t>
            </a:r>
            <a:endParaRPr sz="700"/>
          </a:p>
        </p:txBody>
      </p:sp>
      <p:sp>
        <p:nvSpPr>
          <p:cNvPr id="169" name="Google Shape;169;p26"/>
          <p:cNvSpPr txBox="1"/>
          <p:nvPr/>
        </p:nvSpPr>
        <p:spPr>
          <a:xfrm>
            <a:off x="4063716" y="2314411"/>
            <a:ext cx="1083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457948"/>
                </a:solidFill>
                <a:latin typeface="Luckiest Guy"/>
                <a:ea typeface="Luckiest Guy"/>
                <a:cs typeface="Luckiest Guy"/>
                <a:sym typeface="Luckiest Guy"/>
              </a:rPr>
              <a:t>02</a:t>
            </a:r>
            <a:endParaRPr sz="700"/>
          </a:p>
        </p:txBody>
      </p:sp>
      <p:sp>
        <p:nvSpPr>
          <p:cNvPr id="170" name="Google Shape;170;p26"/>
          <p:cNvSpPr txBox="1"/>
          <p:nvPr/>
        </p:nvSpPr>
        <p:spPr>
          <a:xfrm>
            <a:off x="6597873" y="2314411"/>
            <a:ext cx="1083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900" u="none" cap="none" strike="noStrike">
                <a:solidFill>
                  <a:srgbClr val="457948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700"/>
          </a:p>
        </p:txBody>
      </p:sp>
      <p:sp>
        <p:nvSpPr>
          <p:cNvPr id="171" name="Google Shape;171;p26"/>
          <p:cNvSpPr/>
          <p:nvPr/>
        </p:nvSpPr>
        <p:spPr>
          <a:xfrm>
            <a:off x="2413588" y="664876"/>
            <a:ext cx="816158" cy="672049"/>
          </a:xfrm>
          <a:custGeom>
            <a:rect b="b" l="l" r="r" t="t"/>
            <a:pathLst>
              <a:path extrusionOk="0" h="827137" w="806082">
                <a:moveTo>
                  <a:pt x="0" y="0"/>
                </a:moveTo>
                <a:lnTo>
                  <a:pt x="806082" y="0"/>
                </a:lnTo>
                <a:lnTo>
                  <a:pt x="806082" y="827137"/>
                </a:lnTo>
                <a:lnTo>
                  <a:pt x="0" y="827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2" name="Google Shape;172;p26"/>
          <p:cNvSpPr/>
          <p:nvPr/>
        </p:nvSpPr>
        <p:spPr>
          <a:xfrm rot="-10236453">
            <a:off x="6191172" y="746473"/>
            <a:ext cx="814993" cy="670724"/>
          </a:xfrm>
          <a:custGeom>
            <a:rect b="b" l="l" r="r" t="t"/>
            <a:pathLst>
              <a:path extrusionOk="0" h="827137" w="806082">
                <a:moveTo>
                  <a:pt x="0" y="0"/>
                </a:moveTo>
                <a:lnTo>
                  <a:pt x="806082" y="0"/>
                </a:lnTo>
                <a:lnTo>
                  <a:pt x="806082" y="827137"/>
                </a:lnTo>
                <a:lnTo>
                  <a:pt x="0" y="827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44"/>
          <p:cNvGrpSpPr/>
          <p:nvPr/>
        </p:nvGrpSpPr>
        <p:grpSpPr>
          <a:xfrm rot="-5400000">
            <a:off x="7019340" y="1755071"/>
            <a:ext cx="4423938" cy="1633469"/>
            <a:chOff x="0" y="-47625"/>
            <a:chExt cx="2330351" cy="860400"/>
          </a:xfrm>
        </p:grpSpPr>
        <p:sp>
          <p:nvSpPr>
            <p:cNvPr id="742" name="Google Shape;742;p44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4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44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745" name="Google Shape;745;p44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44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748" name="Google Shape;748;p44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749" name="Google Shape;749;p44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750" name="Google Shape;750;p44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44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2" name="Google Shape;752;p44"/>
          <p:cNvSpPr/>
          <p:nvPr/>
        </p:nvSpPr>
        <p:spPr>
          <a:xfrm>
            <a:off x="8179448" y="1658850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44"/>
          <p:cNvSpPr/>
          <p:nvPr/>
        </p:nvSpPr>
        <p:spPr>
          <a:xfrm>
            <a:off x="1212043" y="1278888"/>
            <a:ext cx="3338551" cy="1517071"/>
          </a:xfrm>
          <a:custGeom>
            <a:rect b="b" l="l" r="r" t="t"/>
            <a:pathLst>
              <a:path extrusionOk="0" h="3034142" w="6677102">
                <a:moveTo>
                  <a:pt x="0" y="0"/>
                </a:moveTo>
                <a:lnTo>
                  <a:pt x="6677102" y="0"/>
                </a:lnTo>
                <a:lnTo>
                  <a:pt x="6677102" y="3034142"/>
                </a:lnTo>
                <a:lnTo>
                  <a:pt x="0" y="3034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1138" l="0" r="0" t="0"/>
            </a:stretch>
          </a:blipFill>
          <a:ln>
            <a:noFill/>
          </a:ln>
        </p:spPr>
      </p:sp>
      <p:sp>
        <p:nvSpPr>
          <p:cNvPr id="754" name="Google Shape;754;p44"/>
          <p:cNvSpPr/>
          <p:nvPr/>
        </p:nvSpPr>
        <p:spPr>
          <a:xfrm>
            <a:off x="1212043" y="2911209"/>
            <a:ext cx="3338551" cy="1517071"/>
          </a:xfrm>
          <a:custGeom>
            <a:rect b="b" l="l" r="r" t="t"/>
            <a:pathLst>
              <a:path extrusionOk="0" h="3034142" w="6677102">
                <a:moveTo>
                  <a:pt x="0" y="0"/>
                </a:moveTo>
                <a:lnTo>
                  <a:pt x="6677102" y="0"/>
                </a:lnTo>
                <a:lnTo>
                  <a:pt x="6677102" y="3034142"/>
                </a:lnTo>
                <a:lnTo>
                  <a:pt x="0" y="3034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1138" l="0" r="0" t="0"/>
            </a:stretch>
          </a:blipFill>
          <a:ln>
            <a:noFill/>
          </a:ln>
        </p:spPr>
      </p:sp>
      <p:sp>
        <p:nvSpPr>
          <p:cNvPr id="755" name="Google Shape;755;p44"/>
          <p:cNvSpPr/>
          <p:nvPr/>
        </p:nvSpPr>
        <p:spPr>
          <a:xfrm>
            <a:off x="5245111" y="572661"/>
            <a:ext cx="3169465" cy="3998178"/>
          </a:xfrm>
          <a:custGeom>
            <a:rect b="b" l="l" r="r" t="t"/>
            <a:pathLst>
              <a:path extrusionOk="0" h="7996356" w="6338930">
                <a:moveTo>
                  <a:pt x="0" y="0"/>
                </a:moveTo>
                <a:lnTo>
                  <a:pt x="6338929" y="0"/>
                </a:lnTo>
                <a:lnTo>
                  <a:pt x="6338929" y="7996356"/>
                </a:lnTo>
                <a:lnTo>
                  <a:pt x="0" y="799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6" name="Google Shape;756;p44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7" name="Google Shape;757;p44"/>
          <p:cNvGrpSpPr/>
          <p:nvPr/>
        </p:nvGrpSpPr>
        <p:grpSpPr>
          <a:xfrm>
            <a:off x="1696561" y="1719157"/>
            <a:ext cx="208890" cy="208890"/>
            <a:chOff x="0" y="0"/>
            <a:chExt cx="812800" cy="812800"/>
          </a:xfrm>
        </p:grpSpPr>
        <p:sp>
          <p:nvSpPr>
            <p:cNvPr id="758" name="Google Shape;758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AEDD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4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0" name="Google Shape;760;p44"/>
          <p:cNvGrpSpPr/>
          <p:nvPr/>
        </p:nvGrpSpPr>
        <p:grpSpPr>
          <a:xfrm>
            <a:off x="1696561" y="3373525"/>
            <a:ext cx="208890" cy="208890"/>
            <a:chOff x="0" y="0"/>
            <a:chExt cx="812800" cy="812800"/>
          </a:xfrm>
        </p:grpSpPr>
        <p:sp>
          <p:nvSpPr>
            <p:cNvPr id="761" name="Google Shape;761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9A8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3" name="Google Shape;763;p44"/>
          <p:cNvGrpSpPr/>
          <p:nvPr/>
        </p:nvGrpSpPr>
        <p:grpSpPr>
          <a:xfrm>
            <a:off x="1696561" y="2080742"/>
            <a:ext cx="208890" cy="208890"/>
            <a:chOff x="0" y="0"/>
            <a:chExt cx="812800" cy="812800"/>
          </a:xfrm>
        </p:grpSpPr>
        <p:sp>
          <p:nvSpPr>
            <p:cNvPr id="764" name="Google Shape;764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AEDD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6" name="Google Shape;766;p44"/>
          <p:cNvGrpSpPr/>
          <p:nvPr/>
        </p:nvGrpSpPr>
        <p:grpSpPr>
          <a:xfrm>
            <a:off x="1696561" y="3735109"/>
            <a:ext cx="208890" cy="208890"/>
            <a:chOff x="0" y="0"/>
            <a:chExt cx="812800" cy="812800"/>
          </a:xfrm>
        </p:grpSpPr>
        <p:sp>
          <p:nvSpPr>
            <p:cNvPr id="767" name="Google Shape;767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9A8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4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9" name="Google Shape;769;p44"/>
          <p:cNvGrpSpPr/>
          <p:nvPr/>
        </p:nvGrpSpPr>
        <p:grpSpPr>
          <a:xfrm>
            <a:off x="1696561" y="4096694"/>
            <a:ext cx="208890" cy="208890"/>
            <a:chOff x="0" y="0"/>
            <a:chExt cx="812800" cy="812800"/>
          </a:xfrm>
        </p:grpSpPr>
        <p:sp>
          <p:nvSpPr>
            <p:cNvPr id="770" name="Google Shape;770;p4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9A8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44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2" name="Google Shape;772;p44"/>
          <p:cNvSpPr/>
          <p:nvPr/>
        </p:nvSpPr>
        <p:spPr>
          <a:xfrm>
            <a:off x="1754382" y="1680275"/>
            <a:ext cx="177694" cy="182485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3" name="Google Shape;773;p44"/>
          <p:cNvSpPr/>
          <p:nvPr/>
        </p:nvSpPr>
        <p:spPr>
          <a:xfrm>
            <a:off x="1754382" y="2032661"/>
            <a:ext cx="177694" cy="182485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4" name="Google Shape;774;p44"/>
          <p:cNvSpPr/>
          <p:nvPr/>
        </p:nvSpPr>
        <p:spPr>
          <a:xfrm>
            <a:off x="1754382" y="3328362"/>
            <a:ext cx="177694" cy="182485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8"/>
                </a:lnTo>
                <a:lnTo>
                  <a:pt x="0" y="36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5" name="Google Shape;775;p44"/>
          <p:cNvSpPr txBox="1"/>
          <p:nvPr/>
        </p:nvSpPr>
        <p:spPr>
          <a:xfrm>
            <a:off x="1079040" y="624838"/>
            <a:ext cx="3693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Activity</a:t>
            </a:r>
            <a:endParaRPr sz="700"/>
          </a:p>
        </p:txBody>
      </p:sp>
      <p:sp>
        <p:nvSpPr>
          <p:cNvPr id="776" name="Google Shape;776;p44"/>
          <p:cNvSpPr txBox="1"/>
          <p:nvPr/>
        </p:nvSpPr>
        <p:spPr>
          <a:xfrm>
            <a:off x="5568481" y="1194470"/>
            <a:ext cx="25227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Fira Sans"/>
                <a:ea typeface="Fira Sans"/>
                <a:cs typeface="Fira Sans"/>
                <a:sym typeface="Fira Sans"/>
              </a:rPr>
              <a:t>Scenario: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1" marL="0" marR="0" rtl="0" algn="ctr">
              <a:lnSpc>
                <a:spcPct val="2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On March 1, 2024 Cora sucker punched Sabina. </a:t>
            </a: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 Sabina was terrified from the incident.  Parents were not contacted because my prep has passed.</a:t>
            </a:r>
            <a:endParaRPr sz="700"/>
          </a:p>
        </p:txBody>
      </p:sp>
      <p:sp>
        <p:nvSpPr>
          <p:cNvPr id="777" name="Google Shape;777;p44"/>
          <p:cNvSpPr txBox="1"/>
          <p:nvPr/>
        </p:nvSpPr>
        <p:spPr>
          <a:xfrm>
            <a:off x="1984463" y="1742538"/>
            <a:ext cx="2293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Refer to the Code of Conduct</a:t>
            </a:r>
            <a:endParaRPr sz="700"/>
          </a:p>
        </p:txBody>
      </p:sp>
      <p:sp>
        <p:nvSpPr>
          <p:cNvPr id="778" name="Google Shape;778;p44"/>
          <p:cNvSpPr txBox="1"/>
          <p:nvPr/>
        </p:nvSpPr>
        <p:spPr>
          <a:xfrm>
            <a:off x="1984463" y="3396580"/>
            <a:ext cx="2293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</a:t>
            </a: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 is the correct code?</a:t>
            </a:r>
            <a:endParaRPr sz="700"/>
          </a:p>
        </p:txBody>
      </p:sp>
      <p:sp>
        <p:nvSpPr>
          <p:cNvPr id="779" name="Google Shape;779;p44"/>
          <p:cNvSpPr txBox="1"/>
          <p:nvPr/>
        </p:nvSpPr>
        <p:spPr>
          <a:xfrm>
            <a:off x="1984463" y="2027499"/>
            <a:ext cx="229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Use the Code of Conduct to render a behavioral interpretation </a:t>
            </a:r>
            <a:endParaRPr sz="700"/>
          </a:p>
        </p:txBody>
      </p:sp>
      <p:sp>
        <p:nvSpPr>
          <p:cNvPr id="780" name="Google Shape;780;p44"/>
          <p:cNvSpPr txBox="1"/>
          <p:nvPr/>
        </p:nvSpPr>
        <p:spPr>
          <a:xfrm>
            <a:off x="1984463" y="3758491"/>
            <a:ext cx="2293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</a:t>
            </a: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 is an appropriate intervention</a:t>
            </a:r>
            <a:r>
              <a:rPr b="0" i="0" lang="en" sz="1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?</a:t>
            </a:r>
            <a:endParaRPr sz="700"/>
          </a:p>
        </p:txBody>
      </p:sp>
      <p:sp>
        <p:nvSpPr>
          <p:cNvPr id="781" name="Google Shape;781;p44"/>
          <p:cNvSpPr txBox="1"/>
          <p:nvPr/>
        </p:nvSpPr>
        <p:spPr>
          <a:xfrm>
            <a:off x="1984476" y="4120400"/>
            <a:ext cx="2522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Was there important information missing?</a:t>
            </a:r>
            <a:endParaRPr sz="700"/>
          </a:p>
        </p:txBody>
      </p:sp>
      <p:sp>
        <p:nvSpPr>
          <p:cNvPr id="782" name="Google Shape;782;p44"/>
          <p:cNvSpPr txBox="1"/>
          <p:nvPr/>
        </p:nvSpPr>
        <p:spPr>
          <a:xfrm>
            <a:off x="1696550" y="1363675"/>
            <a:ext cx="2581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Look at the Incident</a:t>
            </a:r>
            <a:endParaRPr sz="700"/>
          </a:p>
        </p:txBody>
      </p:sp>
      <p:sp>
        <p:nvSpPr>
          <p:cNvPr id="783" name="Google Shape;783;p44"/>
          <p:cNvSpPr txBox="1"/>
          <p:nvPr/>
        </p:nvSpPr>
        <p:spPr>
          <a:xfrm>
            <a:off x="2109102" y="3039796"/>
            <a:ext cx="204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Compare</a:t>
            </a:r>
            <a:endParaRPr sz="700"/>
          </a:p>
        </p:txBody>
      </p:sp>
      <p:sp>
        <p:nvSpPr>
          <p:cNvPr id="784" name="Google Shape;784;p44"/>
          <p:cNvSpPr txBox="1"/>
          <p:nvPr/>
        </p:nvSpPr>
        <p:spPr>
          <a:xfrm>
            <a:off x="8333246" y="2509307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700"/>
          </a:p>
        </p:txBody>
      </p:sp>
      <p:sp>
        <p:nvSpPr>
          <p:cNvPr id="785" name="Google Shape;785;p44"/>
          <p:cNvSpPr txBox="1"/>
          <p:nvPr/>
        </p:nvSpPr>
        <p:spPr>
          <a:xfrm>
            <a:off x="464075" y="4481675"/>
            <a:ext cx="10284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7"/>
              </a:rPr>
              <a:t>Link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6" name="Google Shape;786;p44"/>
          <p:cNvSpPr txBox="1"/>
          <p:nvPr/>
        </p:nvSpPr>
        <p:spPr>
          <a:xfrm>
            <a:off x="7520525" y="4249150"/>
            <a:ext cx="10284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8"/>
              </a:rPr>
              <a:t>Link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45"/>
          <p:cNvGrpSpPr/>
          <p:nvPr/>
        </p:nvGrpSpPr>
        <p:grpSpPr>
          <a:xfrm rot="-5400000">
            <a:off x="7019340" y="1755071"/>
            <a:ext cx="4423938" cy="1633469"/>
            <a:chOff x="0" y="-47625"/>
            <a:chExt cx="2330351" cy="860400"/>
          </a:xfrm>
        </p:grpSpPr>
        <p:sp>
          <p:nvSpPr>
            <p:cNvPr id="792" name="Google Shape;792;p45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4" name="Google Shape;794;p45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795" name="Google Shape;795;p45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5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7" name="Google Shape;797;p45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798" name="Google Shape;798;p45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799" name="Google Shape;799;p45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800" name="Google Shape;800;p45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1" name="Google Shape;801;p45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2" name="Google Shape;802;p45"/>
          <p:cNvSpPr/>
          <p:nvPr/>
        </p:nvSpPr>
        <p:spPr>
          <a:xfrm>
            <a:off x="8179448" y="1658850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45"/>
          <p:cNvSpPr/>
          <p:nvPr/>
        </p:nvSpPr>
        <p:spPr>
          <a:xfrm>
            <a:off x="1212043" y="1278888"/>
            <a:ext cx="3338551" cy="1517071"/>
          </a:xfrm>
          <a:custGeom>
            <a:rect b="b" l="l" r="r" t="t"/>
            <a:pathLst>
              <a:path extrusionOk="0" h="3034142" w="6677102">
                <a:moveTo>
                  <a:pt x="0" y="0"/>
                </a:moveTo>
                <a:lnTo>
                  <a:pt x="6677102" y="0"/>
                </a:lnTo>
                <a:lnTo>
                  <a:pt x="6677102" y="3034142"/>
                </a:lnTo>
                <a:lnTo>
                  <a:pt x="0" y="3034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1138" l="0" r="0" t="0"/>
            </a:stretch>
          </a:blipFill>
          <a:ln>
            <a:noFill/>
          </a:ln>
        </p:spPr>
      </p:sp>
      <p:sp>
        <p:nvSpPr>
          <p:cNvPr id="804" name="Google Shape;804;p45"/>
          <p:cNvSpPr/>
          <p:nvPr/>
        </p:nvSpPr>
        <p:spPr>
          <a:xfrm>
            <a:off x="1212043" y="2911209"/>
            <a:ext cx="3338551" cy="1517071"/>
          </a:xfrm>
          <a:custGeom>
            <a:rect b="b" l="l" r="r" t="t"/>
            <a:pathLst>
              <a:path extrusionOk="0" h="3034142" w="6677102">
                <a:moveTo>
                  <a:pt x="0" y="0"/>
                </a:moveTo>
                <a:lnTo>
                  <a:pt x="6677102" y="0"/>
                </a:lnTo>
                <a:lnTo>
                  <a:pt x="6677102" y="3034142"/>
                </a:lnTo>
                <a:lnTo>
                  <a:pt x="0" y="3034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11138" l="0" r="0" t="0"/>
            </a:stretch>
          </a:blipFill>
          <a:ln>
            <a:noFill/>
          </a:ln>
        </p:spPr>
      </p:sp>
      <p:sp>
        <p:nvSpPr>
          <p:cNvPr id="805" name="Google Shape;805;p45"/>
          <p:cNvSpPr/>
          <p:nvPr/>
        </p:nvSpPr>
        <p:spPr>
          <a:xfrm>
            <a:off x="5245111" y="572661"/>
            <a:ext cx="3169465" cy="3998178"/>
          </a:xfrm>
          <a:custGeom>
            <a:rect b="b" l="l" r="r" t="t"/>
            <a:pathLst>
              <a:path extrusionOk="0" h="7996356" w="6338930">
                <a:moveTo>
                  <a:pt x="0" y="0"/>
                </a:moveTo>
                <a:lnTo>
                  <a:pt x="6338929" y="0"/>
                </a:lnTo>
                <a:lnTo>
                  <a:pt x="6338929" y="7996356"/>
                </a:lnTo>
                <a:lnTo>
                  <a:pt x="0" y="79963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6" name="Google Shape;806;p45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7" name="Google Shape;807;p45"/>
          <p:cNvGrpSpPr/>
          <p:nvPr/>
        </p:nvGrpSpPr>
        <p:grpSpPr>
          <a:xfrm>
            <a:off x="1696561" y="1719157"/>
            <a:ext cx="208890" cy="208890"/>
            <a:chOff x="0" y="0"/>
            <a:chExt cx="812800" cy="812800"/>
          </a:xfrm>
        </p:grpSpPr>
        <p:sp>
          <p:nvSpPr>
            <p:cNvPr id="808" name="Google Shape;808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AEDD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4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0" name="Google Shape;810;p45"/>
          <p:cNvGrpSpPr/>
          <p:nvPr/>
        </p:nvGrpSpPr>
        <p:grpSpPr>
          <a:xfrm>
            <a:off x="1696561" y="3373525"/>
            <a:ext cx="208890" cy="208890"/>
            <a:chOff x="0" y="0"/>
            <a:chExt cx="812800" cy="812800"/>
          </a:xfrm>
        </p:grpSpPr>
        <p:sp>
          <p:nvSpPr>
            <p:cNvPr id="811" name="Google Shape;811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9A8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3" name="Google Shape;813;p45"/>
          <p:cNvGrpSpPr/>
          <p:nvPr/>
        </p:nvGrpSpPr>
        <p:grpSpPr>
          <a:xfrm>
            <a:off x="1696561" y="2080742"/>
            <a:ext cx="208890" cy="208890"/>
            <a:chOff x="0" y="0"/>
            <a:chExt cx="812800" cy="812800"/>
          </a:xfrm>
        </p:grpSpPr>
        <p:sp>
          <p:nvSpPr>
            <p:cNvPr id="814" name="Google Shape;814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6AEDD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4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6" name="Google Shape;816;p45"/>
          <p:cNvGrpSpPr/>
          <p:nvPr/>
        </p:nvGrpSpPr>
        <p:grpSpPr>
          <a:xfrm>
            <a:off x="1696561" y="3735109"/>
            <a:ext cx="208890" cy="208890"/>
            <a:chOff x="0" y="0"/>
            <a:chExt cx="812800" cy="812800"/>
          </a:xfrm>
        </p:grpSpPr>
        <p:sp>
          <p:nvSpPr>
            <p:cNvPr id="817" name="Google Shape;817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9A8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4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9" name="Google Shape;819;p45"/>
          <p:cNvGrpSpPr/>
          <p:nvPr/>
        </p:nvGrpSpPr>
        <p:grpSpPr>
          <a:xfrm>
            <a:off x="1696561" y="4096694"/>
            <a:ext cx="208890" cy="208890"/>
            <a:chOff x="0" y="0"/>
            <a:chExt cx="812800" cy="812800"/>
          </a:xfrm>
        </p:grpSpPr>
        <p:sp>
          <p:nvSpPr>
            <p:cNvPr id="820" name="Google Shape;820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39A8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4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2" name="Google Shape;822;p45"/>
          <p:cNvSpPr/>
          <p:nvPr/>
        </p:nvSpPr>
        <p:spPr>
          <a:xfrm>
            <a:off x="1754382" y="1680275"/>
            <a:ext cx="177694" cy="182485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3" name="Google Shape;823;p45"/>
          <p:cNvSpPr/>
          <p:nvPr/>
        </p:nvSpPr>
        <p:spPr>
          <a:xfrm>
            <a:off x="1754382" y="2032661"/>
            <a:ext cx="177694" cy="182485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9"/>
                </a:lnTo>
                <a:lnTo>
                  <a:pt x="0" y="36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4" name="Google Shape;824;p45"/>
          <p:cNvSpPr/>
          <p:nvPr/>
        </p:nvSpPr>
        <p:spPr>
          <a:xfrm>
            <a:off x="1754382" y="3328362"/>
            <a:ext cx="177694" cy="182485"/>
          </a:xfrm>
          <a:custGeom>
            <a:rect b="b" l="l" r="r" t="t"/>
            <a:pathLst>
              <a:path extrusionOk="0" h="364969" w="355388">
                <a:moveTo>
                  <a:pt x="0" y="0"/>
                </a:moveTo>
                <a:lnTo>
                  <a:pt x="355388" y="0"/>
                </a:lnTo>
                <a:lnTo>
                  <a:pt x="355388" y="364968"/>
                </a:lnTo>
                <a:lnTo>
                  <a:pt x="0" y="36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5" name="Google Shape;825;p45"/>
          <p:cNvSpPr txBox="1"/>
          <p:nvPr/>
        </p:nvSpPr>
        <p:spPr>
          <a:xfrm>
            <a:off x="1079040" y="624838"/>
            <a:ext cx="36939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Activity</a:t>
            </a:r>
            <a:endParaRPr sz="700"/>
          </a:p>
        </p:txBody>
      </p:sp>
      <p:sp>
        <p:nvSpPr>
          <p:cNvPr id="826" name="Google Shape;826;p45"/>
          <p:cNvSpPr txBox="1"/>
          <p:nvPr/>
        </p:nvSpPr>
        <p:spPr>
          <a:xfrm>
            <a:off x="5320138" y="1223975"/>
            <a:ext cx="2859300" cy="30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2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Fira Sans"/>
                <a:ea typeface="Fira Sans"/>
                <a:cs typeface="Fira Sans"/>
                <a:sym typeface="Fira Sans"/>
              </a:rPr>
              <a:t>Scenario:</a:t>
            </a:r>
            <a:endParaRPr b="1"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1" marL="0" rtl="0" algn="ctr">
              <a:lnSpc>
                <a:spcPct val="2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On March 1, 2024 Cora and Sabina from Class 1-555 were involved in an incident. It was reported to AP Brandon Mayer that when students were transitioning from the carpet to their seats, Cora hit Sabina with a closed fist one time on Sabina’s right wrist. Sabina had a red mark on her wrist and was sent to the nurse parents were notified at 2:10pm.  </a:t>
            </a: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700"/>
          </a:p>
        </p:txBody>
      </p:sp>
      <p:sp>
        <p:nvSpPr>
          <p:cNvPr id="827" name="Google Shape;827;p45"/>
          <p:cNvSpPr txBox="1"/>
          <p:nvPr/>
        </p:nvSpPr>
        <p:spPr>
          <a:xfrm>
            <a:off x="1984463" y="1742538"/>
            <a:ext cx="2293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Refer to the Code of Conduct</a:t>
            </a:r>
            <a:endParaRPr sz="700"/>
          </a:p>
        </p:txBody>
      </p:sp>
      <p:sp>
        <p:nvSpPr>
          <p:cNvPr id="828" name="Google Shape;828;p45"/>
          <p:cNvSpPr txBox="1"/>
          <p:nvPr/>
        </p:nvSpPr>
        <p:spPr>
          <a:xfrm>
            <a:off x="1984463" y="3396580"/>
            <a:ext cx="2293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</a:t>
            </a: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 is the correct code?</a:t>
            </a:r>
            <a:endParaRPr sz="700"/>
          </a:p>
        </p:txBody>
      </p:sp>
      <p:sp>
        <p:nvSpPr>
          <p:cNvPr id="829" name="Google Shape;829;p45"/>
          <p:cNvSpPr txBox="1"/>
          <p:nvPr/>
        </p:nvSpPr>
        <p:spPr>
          <a:xfrm>
            <a:off x="1984463" y="2027499"/>
            <a:ext cx="229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Use the Code of Conduct to render a behavioral interpretation </a:t>
            </a:r>
            <a:endParaRPr sz="700"/>
          </a:p>
        </p:txBody>
      </p:sp>
      <p:sp>
        <p:nvSpPr>
          <p:cNvPr id="830" name="Google Shape;830;p45"/>
          <p:cNvSpPr txBox="1"/>
          <p:nvPr/>
        </p:nvSpPr>
        <p:spPr>
          <a:xfrm>
            <a:off x="1984463" y="3758491"/>
            <a:ext cx="2293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What</a:t>
            </a: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 is an appropriate intervention</a:t>
            </a:r>
            <a:r>
              <a:rPr b="0" i="0" lang="en" sz="10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?</a:t>
            </a:r>
            <a:endParaRPr sz="700"/>
          </a:p>
        </p:txBody>
      </p:sp>
      <p:sp>
        <p:nvSpPr>
          <p:cNvPr id="831" name="Google Shape;831;p45"/>
          <p:cNvSpPr txBox="1"/>
          <p:nvPr/>
        </p:nvSpPr>
        <p:spPr>
          <a:xfrm>
            <a:off x="1984476" y="4120400"/>
            <a:ext cx="2522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1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Fira Sans"/>
                <a:ea typeface="Fira Sans"/>
                <a:cs typeface="Fira Sans"/>
                <a:sym typeface="Fira Sans"/>
              </a:rPr>
              <a:t>Was there important information missing?</a:t>
            </a:r>
            <a:endParaRPr sz="700"/>
          </a:p>
        </p:txBody>
      </p:sp>
      <p:sp>
        <p:nvSpPr>
          <p:cNvPr id="832" name="Google Shape;832;p45"/>
          <p:cNvSpPr txBox="1"/>
          <p:nvPr/>
        </p:nvSpPr>
        <p:spPr>
          <a:xfrm>
            <a:off x="1696550" y="1363675"/>
            <a:ext cx="2581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Look at the Incident</a:t>
            </a:r>
            <a:endParaRPr sz="700"/>
          </a:p>
        </p:txBody>
      </p:sp>
      <p:sp>
        <p:nvSpPr>
          <p:cNvPr id="833" name="Google Shape;833;p45"/>
          <p:cNvSpPr txBox="1"/>
          <p:nvPr/>
        </p:nvSpPr>
        <p:spPr>
          <a:xfrm>
            <a:off x="2109102" y="3039796"/>
            <a:ext cx="2043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Fira Sans"/>
                <a:ea typeface="Fira Sans"/>
                <a:cs typeface="Fira Sans"/>
                <a:sym typeface="Fira Sans"/>
              </a:rPr>
              <a:t>Compare</a:t>
            </a:r>
            <a:endParaRPr sz="700"/>
          </a:p>
        </p:txBody>
      </p:sp>
      <p:sp>
        <p:nvSpPr>
          <p:cNvPr id="834" name="Google Shape;834;p45"/>
          <p:cNvSpPr txBox="1"/>
          <p:nvPr/>
        </p:nvSpPr>
        <p:spPr>
          <a:xfrm>
            <a:off x="8333246" y="2509307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03</a:t>
            </a:r>
            <a:endParaRPr sz="700"/>
          </a:p>
        </p:txBody>
      </p:sp>
      <p:sp>
        <p:nvSpPr>
          <p:cNvPr id="835" name="Google Shape;835;p45"/>
          <p:cNvSpPr txBox="1"/>
          <p:nvPr/>
        </p:nvSpPr>
        <p:spPr>
          <a:xfrm>
            <a:off x="419850" y="4481675"/>
            <a:ext cx="10284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7"/>
              </a:rPr>
              <a:t>Link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46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841" name="Google Shape;841;p46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4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3" name="Google Shape;843;p46"/>
          <p:cNvGrpSpPr/>
          <p:nvPr/>
        </p:nvGrpSpPr>
        <p:grpSpPr>
          <a:xfrm>
            <a:off x="197618" y="32238"/>
            <a:ext cx="8507961" cy="4825868"/>
            <a:chOff x="0" y="-675084"/>
            <a:chExt cx="22687896" cy="12868981"/>
          </a:xfrm>
        </p:grpSpPr>
        <p:sp>
          <p:nvSpPr>
            <p:cNvPr id="844" name="Google Shape;844;p46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845" name="Google Shape;845;p46"/>
            <p:cNvGrpSpPr/>
            <p:nvPr/>
          </p:nvGrpSpPr>
          <p:grpSpPr>
            <a:xfrm>
              <a:off x="1455604" y="-675084"/>
              <a:ext cx="21232292" cy="12868981"/>
              <a:chOff x="0" y="-133350"/>
              <a:chExt cx="4194033" cy="2542021"/>
            </a:xfrm>
          </p:grpSpPr>
          <p:sp>
            <p:nvSpPr>
              <p:cNvPr id="846" name="Google Shape;846;p46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7" name="Google Shape;847;p46"/>
              <p:cNvSpPr txBox="1"/>
              <p:nvPr/>
            </p:nvSpPr>
            <p:spPr>
              <a:xfrm>
                <a:off x="0" y="-133350"/>
                <a:ext cx="812700" cy="9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l">
                  <a:lnSpc>
                    <a:spcPct val="544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48" name="Google Shape;848;p46"/>
          <p:cNvSpPr/>
          <p:nvPr/>
        </p:nvSpPr>
        <p:spPr>
          <a:xfrm rot="-154594">
            <a:off x="6392110" y="2746852"/>
            <a:ext cx="2038203" cy="1776206"/>
          </a:xfrm>
          <a:custGeom>
            <a:rect b="b" l="l" r="r" t="t"/>
            <a:pathLst>
              <a:path extrusionOk="0" h="3547979" w="4072285">
                <a:moveTo>
                  <a:pt x="0" y="0"/>
                </a:moveTo>
                <a:lnTo>
                  <a:pt x="4072286" y="0"/>
                </a:lnTo>
                <a:lnTo>
                  <a:pt x="4072286" y="3547979"/>
                </a:lnTo>
                <a:lnTo>
                  <a:pt x="0" y="3547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9" name="Google Shape;849;p46"/>
          <p:cNvSpPr txBox="1"/>
          <p:nvPr/>
        </p:nvSpPr>
        <p:spPr>
          <a:xfrm>
            <a:off x="3181341" y="458755"/>
            <a:ext cx="278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Questions</a:t>
            </a:r>
            <a:endParaRPr sz="700"/>
          </a:p>
        </p:txBody>
      </p:sp>
      <p:sp>
        <p:nvSpPr>
          <p:cNvPr id="850" name="Google Shape;850;p46"/>
          <p:cNvSpPr txBox="1"/>
          <p:nvPr/>
        </p:nvSpPr>
        <p:spPr>
          <a:xfrm rot="-162243">
            <a:off x="6853021" y="3495617"/>
            <a:ext cx="1138267" cy="8003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288C70"/>
                </a:solidFill>
                <a:latin typeface="Luckiest Guy"/>
                <a:ea typeface="Luckiest Guy"/>
                <a:cs typeface="Luckiest Guy"/>
                <a:sym typeface="Luckiest Guy"/>
              </a:rPr>
              <a:t>Thank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600" u="none" cap="none" strike="noStrike">
                <a:solidFill>
                  <a:srgbClr val="288C70"/>
                </a:solidFill>
                <a:latin typeface="Luckiest Guy"/>
                <a:ea typeface="Luckiest Guy"/>
                <a:cs typeface="Luckiest Guy"/>
                <a:sym typeface="Luckiest Guy"/>
              </a:rPr>
              <a:t>yOU</a:t>
            </a:r>
            <a:endParaRPr sz="700"/>
          </a:p>
        </p:txBody>
      </p:sp>
      <p:sp>
        <p:nvSpPr>
          <p:cNvPr id="851" name="Google Shape;851;p46"/>
          <p:cNvSpPr/>
          <p:nvPr/>
        </p:nvSpPr>
        <p:spPr>
          <a:xfrm>
            <a:off x="2271533" y="359825"/>
            <a:ext cx="768579" cy="919078"/>
          </a:xfrm>
          <a:custGeom>
            <a:rect b="b" l="l" r="r" t="t"/>
            <a:pathLst>
              <a:path extrusionOk="0" h="919078" w="768579">
                <a:moveTo>
                  <a:pt x="0" y="0"/>
                </a:moveTo>
                <a:lnTo>
                  <a:pt x="768580" y="0"/>
                </a:lnTo>
                <a:lnTo>
                  <a:pt x="768580" y="919078"/>
                </a:lnTo>
                <a:lnTo>
                  <a:pt x="0" y="919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2" name="Google Shape;852;p46"/>
          <p:cNvSpPr/>
          <p:nvPr/>
        </p:nvSpPr>
        <p:spPr>
          <a:xfrm rot="361440">
            <a:off x="5514793" y="455788"/>
            <a:ext cx="786803" cy="940870"/>
          </a:xfrm>
          <a:custGeom>
            <a:rect b="b" l="l" r="r" t="t"/>
            <a:pathLst>
              <a:path extrusionOk="0" h="1880753" w="1572780">
                <a:moveTo>
                  <a:pt x="0" y="0"/>
                </a:moveTo>
                <a:lnTo>
                  <a:pt x="1572780" y="0"/>
                </a:lnTo>
                <a:lnTo>
                  <a:pt x="1572780" y="1880753"/>
                </a:lnTo>
                <a:lnTo>
                  <a:pt x="0" y="1880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53" name="Google Shape;85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1500" y="1598925"/>
            <a:ext cx="3019374" cy="30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7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178" name="Google Shape;178;p27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7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27"/>
          <p:cNvSpPr/>
          <p:nvPr/>
        </p:nvSpPr>
        <p:spPr>
          <a:xfrm>
            <a:off x="8179448" y="887347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70CBE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7"/>
          <p:cNvSpPr/>
          <p:nvPr/>
        </p:nvSpPr>
        <p:spPr>
          <a:xfrm>
            <a:off x="8179448" y="1658850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C474C4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8179448" y="2430354"/>
            <a:ext cx="815349" cy="530356"/>
          </a:xfrm>
          <a:custGeom>
            <a:rect b="b" l="l" r="r" t="t"/>
            <a:pathLst>
              <a:path extrusionOk="0" h="279135" w="429131">
                <a:moveTo>
                  <a:pt x="95030" y="0"/>
                </a:moveTo>
                <a:lnTo>
                  <a:pt x="334101" y="0"/>
                </a:lnTo>
                <a:cubicBezTo>
                  <a:pt x="359305" y="0"/>
                  <a:pt x="383476" y="10012"/>
                  <a:pt x="401298" y="27834"/>
                </a:cubicBezTo>
                <a:cubicBezTo>
                  <a:pt x="419119" y="45655"/>
                  <a:pt x="429131" y="69827"/>
                  <a:pt x="429131" y="95030"/>
                </a:cubicBezTo>
                <a:lnTo>
                  <a:pt x="429131" y="184105"/>
                </a:lnTo>
                <a:cubicBezTo>
                  <a:pt x="429131" y="209308"/>
                  <a:pt x="419119" y="233480"/>
                  <a:pt x="401298" y="251301"/>
                </a:cubicBezTo>
                <a:cubicBezTo>
                  <a:pt x="383476" y="269123"/>
                  <a:pt x="359305" y="279135"/>
                  <a:pt x="334101" y="279135"/>
                </a:cubicBezTo>
                <a:lnTo>
                  <a:pt x="95030" y="279135"/>
                </a:lnTo>
                <a:cubicBezTo>
                  <a:pt x="69827" y="279135"/>
                  <a:pt x="45655" y="269123"/>
                  <a:pt x="27834" y="251301"/>
                </a:cubicBezTo>
                <a:cubicBezTo>
                  <a:pt x="10012" y="233480"/>
                  <a:pt x="0" y="209308"/>
                  <a:pt x="0" y="184105"/>
                </a:cubicBezTo>
                <a:lnTo>
                  <a:pt x="0" y="95030"/>
                </a:lnTo>
                <a:cubicBezTo>
                  <a:pt x="0" y="69827"/>
                  <a:pt x="10012" y="45655"/>
                  <a:pt x="27834" y="27834"/>
                </a:cubicBezTo>
                <a:cubicBezTo>
                  <a:pt x="45655" y="10012"/>
                  <a:pt x="69827" y="0"/>
                  <a:pt x="95030" y="0"/>
                </a:cubicBezTo>
                <a:close/>
              </a:path>
            </a:pathLst>
          </a:custGeom>
          <a:solidFill>
            <a:srgbClr val="E4C857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" name="Google Shape;183;p27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184" name="Google Shape;184;p27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185" name="Google Shape;185;p27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186" name="Google Shape;186;p27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27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8" name="Google Shape;188;p27"/>
          <p:cNvSpPr txBox="1"/>
          <p:nvPr/>
        </p:nvSpPr>
        <p:spPr>
          <a:xfrm>
            <a:off x="1078787" y="2444350"/>
            <a:ext cx="7510500" cy="16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Student Code of Conduct</a:t>
            </a:r>
            <a:endParaRPr sz="700"/>
          </a:p>
        </p:txBody>
      </p:sp>
      <p:sp>
        <p:nvSpPr>
          <p:cNvPr id="189" name="Google Shape;189;p27"/>
          <p:cNvSpPr/>
          <p:nvPr/>
        </p:nvSpPr>
        <p:spPr>
          <a:xfrm rot="-446623">
            <a:off x="3610089" y="629109"/>
            <a:ext cx="1933014" cy="1691387"/>
          </a:xfrm>
          <a:custGeom>
            <a:rect b="b" l="l" r="r" t="t"/>
            <a:pathLst>
              <a:path extrusionOk="0" h="3371122" w="3852711">
                <a:moveTo>
                  <a:pt x="0" y="0"/>
                </a:moveTo>
                <a:lnTo>
                  <a:pt x="3852712" y="0"/>
                </a:lnTo>
                <a:lnTo>
                  <a:pt x="3852712" y="3371122"/>
                </a:lnTo>
                <a:lnTo>
                  <a:pt x="0" y="337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27"/>
          <p:cNvSpPr/>
          <p:nvPr/>
        </p:nvSpPr>
        <p:spPr>
          <a:xfrm>
            <a:off x="1271760" y="850761"/>
            <a:ext cx="1152352" cy="1301424"/>
          </a:xfrm>
          <a:custGeom>
            <a:rect b="b" l="l" r="r" t="t"/>
            <a:pathLst>
              <a:path extrusionOk="0" h="2602848" w="2304704">
                <a:moveTo>
                  <a:pt x="0" y="0"/>
                </a:moveTo>
                <a:lnTo>
                  <a:pt x="2304703" y="0"/>
                </a:lnTo>
                <a:lnTo>
                  <a:pt x="2304703" y="2602848"/>
                </a:lnTo>
                <a:lnTo>
                  <a:pt x="0" y="2602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27"/>
          <p:cNvSpPr/>
          <p:nvPr/>
        </p:nvSpPr>
        <p:spPr>
          <a:xfrm rot="1187288">
            <a:off x="6905114" y="950555"/>
            <a:ext cx="798661" cy="1231821"/>
          </a:xfrm>
          <a:custGeom>
            <a:rect b="b" l="l" r="r" t="t"/>
            <a:pathLst>
              <a:path extrusionOk="0" h="2457200" w="1590478">
                <a:moveTo>
                  <a:pt x="0" y="0"/>
                </a:moveTo>
                <a:lnTo>
                  <a:pt x="1590478" y="0"/>
                </a:lnTo>
                <a:lnTo>
                  <a:pt x="1590478" y="2457200"/>
                </a:lnTo>
                <a:lnTo>
                  <a:pt x="0" y="2457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27"/>
          <p:cNvSpPr txBox="1"/>
          <p:nvPr/>
        </p:nvSpPr>
        <p:spPr>
          <a:xfrm>
            <a:off x="3241802" y="4014111"/>
            <a:ext cx="2660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93" name="Google Shape;193;p27"/>
          <p:cNvSpPr txBox="1"/>
          <p:nvPr/>
        </p:nvSpPr>
        <p:spPr>
          <a:xfrm rot="-441769">
            <a:off x="3918900" y="1061741"/>
            <a:ext cx="1264123" cy="8808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900" u="none" cap="none" strike="noStrike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194" name="Google Shape;194;p27"/>
          <p:cNvSpPr/>
          <p:nvPr/>
        </p:nvSpPr>
        <p:spPr>
          <a:xfrm>
            <a:off x="7256106" y="3423212"/>
            <a:ext cx="1333181" cy="1428080"/>
          </a:xfrm>
          <a:custGeom>
            <a:rect b="b" l="l" r="r" t="t"/>
            <a:pathLst>
              <a:path extrusionOk="0" h="1005690" w="741686">
                <a:moveTo>
                  <a:pt x="0" y="0"/>
                </a:moveTo>
                <a:lnTo>
                  <a:pt x="741686" y="0"/>
                </a:lnTo>
                <a:lnTo>
                  <a:pt x="741686" y="1005690"/>
                </a:lnTo>
                <a:lnTo>
                  <a:pt x="0" y="10056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61597" l="0" r="0" t="0"/>
            </a:stretch>
          </a:blipFill>
          <a:ln>
            <a:noFill/>
          </a:ln>
        </p:spPr>
      </p:sp>
      <p:sp>
        <p:nvSpPr>
          <p:cNvPr id="195" name="Google Shape;195;p27"/>
          <p:cNvSpPr txBox="1"/>
          <p:nvPr/>
        </p:nvSpPr>
        <p:spPr>
          <a:xfrm>
            <a:off x="7368125" y="4096750"/>
            <a:ext cx="10284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8"/>
              </a:rPr>
              <a:t>Link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8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201" name="Google Shape;201;p28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28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204" name="Google Shape;204;p28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28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207" name="Google Shape;207;p28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28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210" name="Google Shape;210;p28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211" name="Google Shape;211;p28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212" name="Google Shape;212;p28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28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4" name="Google Shape;214;p28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215" name="Google Shape;215;p28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28"/>
          <p:cNvSpPr txBox="1"/>
          <p:nvPr/>
        </p:nvSpPr>
        <p:spPr>
          <a:xfrm>
            <a:off x="1011797" y="300050"/>
            <a:ext cx="7454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Levels of Infractions </a:t>
            </a:r>
            <a:endParaRPr sz="700"/>
          </a:p>
        </p:txBody>
      </p:sp>
      <p:sp>
        <p:nvSpPr>
          <p:cNvPr id="218" name="Google Shape;218;p28"/>
          <p:cNvSpPr txBox="1"/>
          <p:nvPr/>
        </p:nvSpPr>
        <p:spPr>
          <a:xfrm>
            <a:off x="8390152" y="96038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graphicFrame>
        <p:nvGraphicFramePr>
          <p:cNvPr id="219" name="Google Shape;219;p28"/>
          <p:cNvGraphicFramePr/>
          <p:nvPr/>
        </p:nvGraphicFramePr>
        <p:xfrm>
          <a:off x="832100" y="1333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{FDE6305B-8FBC-466F-AE23-034F4E7DA50E}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470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926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1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926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2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926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3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926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4</a:t>
                      </a:r>
                      <a:endParaRPr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4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926">
                          <a:solidFill>
                            <a:srgbClr val="72A275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5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41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Uncooperative/ Noncompliant Behavior</a:t>
                      </a:r>
                      <a:endParaRPr sz="900">
                        <a:latin typeface="Roboto SemiBold"/>
                        <a:ea typeface="Roboto SemiBold"/>
                        <a:cs typeface="Roboto SemiBold"/>
                        <a:sym typeface="Roboto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Disorderly Behavior</a:t>
                      </a:r>
                      <a:endParaRPr sz="900">
                        <a:latin typeface="Roboto SemiBold"/>
                        <a:ea typeface="Roboto SemiBold"/>
                        <a:cs typeface="Roboto SemiBold"/>
                        <a:sym typeface="Roboto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Disruptive</a:t>
                      </a: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 Behavior</a:t>
                      </a:r>
                      <a:endParaRPr sz="900">
                        <a:latin typeface="Roboto SemiBold"/>
                        <a:ea typeface="Roboto SemiBold"/>
                        <a:cs typeface="Roboto SemiBold"/>
                        <a:sym typeface="Roboto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Aggressive</a:t>
                      </a: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/ Harmful Behavior </a:t>
                      </a:r>
                      <a:endParaRPr sz="900">
                        <a:latin typeface="Roboto SemiBold"/>
                        <a:ea typeface="Roboto SemiBold"/>
                        <a:cs typeface="Roboto SemiBold"/>
                        <a:sym typeface="Roboto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Roboto SemiBold"/>
                          <a:ea typeface="Roboto SemiBold"/>
                          <a:cs typeface="Roboto SemiBold"/>
                          <a:sym typeface="Roboto SemiBold"/>
                        </a:rPr>
                        <a:t>Seriously Dangerous Behavior</a:t>
                      </a:r>
                      <a:endParaRPr sz="900">
                        <a:latin typeface="Roboto SemiBold"/>
                        <a:ea typeface="Roboto SemiBold"/>
                        <a:cs typeface="Roboto SemiBold"/>
                        <a:sym typeface="Roboto SemiBold"/>
                      </a:endParaRPr>
                    </a:p>
                  </a:txBody>
                  <a:tcPr marT="91425" marB="91425" marR="91425" marL="91425"/>
                </a:tc>
              </a:tr>
              <a:tr h="221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-Disrupts the educational process (making noises)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-Verbally Rude/ disrespectful 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-Misusing property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-Leaving class without permission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-Slurs based on race, gender etc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-Physical altercation 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-Engaging in unwanted or inappropriate touch 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-P</a:t>
                      </a: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hysically</a:t>
                      </a: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aggressive</a:t>
                      </a: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 behavior 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-Bullying 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-Serious statements (bomb threat, shooting, pulling fire alarm)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-Starting a fire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oboto"/>
                          <a:ea typeface="Roboto"/>
                          <a:cs typeface="Roboto"/>
                          <a:sym typeface="Roboto"/>
                        </a:rPr>
                        <a:t>-Conflict that results in serious injury</a:t>
                      </a:r>
                      <a:endParaRPr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0" name="Google Shape;220;p28"/>
          <p:cNvSpPr txBox="1"/>
          <p:nvPr/>
        </p:nvSpPr>
        <p:spPr>
          <a:xfrm>
            <a:off x="1011800" y="838850"/>
            <a:ext cx="13884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221" name="Google Shape;221;p28"/>
          <p:cNvSpPr/>
          <p:nvPr/>
        </p:nvSpPr>
        <p:spPr>
          <a:xfrm>
            <a:off x="1575175" y="725826"/>
            <a:ext cx="1388839" cy="730446"/>
          </a:xfrm>
          <a:custGeom>
            <a:rect b="b" l="l" r="r" t="t"/>
            <a:pathLst>
              <a:path extrusionOk="0" h="1698712" w="2736628">
                <a:moveTo>
                  <a:pt x="0" y="0"/>
                </a:moveTo>
                <a:lnTo>
                  <a:pt x="2736628" y="0"/>
                </a:lnTo>
                <a:lnTo>
                  <a:pt x="2736628" y="1698712"/>
                </a:lnTo>
                <a:lnTo>
                  <a:pt x="0" y="1698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28"/>
          <p:cNvSpPr/>
          <p:nvPr/>
        </p:nvSpPr>
        <p:spPr>
          <a:xfrm>
            <a:off x="5713925" y="725826"/>
            <a:ext cx="1388839" cy="730446"/>
          </a:xfrm>
          <a:custGeom>
            <a:rect b="b" l="l" r="r" t="t"/>
            <a:pathLst>
              <a:path extrusionOk="0" h="1698712" w="2736628">
                <a:moveTo>
                  <a:pt x="0" y="0"/>
                </a:moveTo>
                <a:lnTo>
                  <a:pt x="2736628" y="0"/>
                </a:lnTo>
                <a:lnTo>
                  <a:pt x="2736628" y="1698712"/>
                </a:lnTo>
                <a:lnTo>
                  <a:pt x="0" y="1698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Google Shape;227;p29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228" name="Google Shape;228;p29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29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231" name="Google Shape;231;p29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2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29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234" name="Google Shape;234;p29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29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237" name="Google Shape;237;p29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238" name="Google Shape;238;p29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239" name="Google Shape;239;p29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0" name="Google Shape;240;p29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1" name="Google Shape;241;p29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242" name="Google Shape;242;p29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9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29"/>
          <p:cNvSpPr txBox="1"/>
          <p:nvPr/>
        </p:nvSpPr>
        <p:spPr>
          <a:xfrm>
            <a:off x="1011797" y="300050"/>
            <a:ext cx="745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Infractions Breakdown:</a:t>
            </a:r>
            <a:endParaRPr b="1" sz="3500">
              <a:solidFill>
                <a:srgbClr val="DF5A5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2024-25 totals</a:t>
            </a:r>
            <a:endParaRPr b="1" sz="3500">
              <a:solidFill>
                <a:srgbClr val="DF5A5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8390152" y="96038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246" name="Google Shape;246;p29"/>
          <p:cNvSpPr txBox="1"/>
          <p:nvPr/>
        </p:nvSpPr>
        <p:spPr>
          <a:xfrm>
            <a:off x="1011800" y="838850"/>
            <a:ext cx="13884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appy Monkey"/>
              <a:ea typeface="Happy Monkey"/>
              <a:cs typeface="Happy Monkey"/>
              <a:sym typeface="Happy Monkey"/>
            </a:endParaRPr>
          </a:p>
        </p:txBody>
      </p:sp>
      <p:graphicFrame>
        <p:nvGraphicFramePr>
          <p:cNvPr id="247" name="Google Shape;247;p29"/>
          <p:cNvGraphicFramePr/>
          <p:nvPr/>
        </p:nvGraphicFramePr>
        <p:xfrm>
          <a:off x="872025" y="1689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{2FCB4C83-4D90-4070-970E-EF6A7B798D2D}</a:tableStyleId>
              </a:tblPr>
              <a:tblGrid>
                <a:gridCol w="1941950"/>
                <a:gridCol w="1150775"/>
                <a:gridCol w="1150775"/>
                <a:gridCol w="1150775"/>
                <a:gridCol w="1150775"/>
                <a:gridCol w="1150775"/>
              </a:tblGrid>
              <a:tr h="33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rgbClr val="457948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 Level 1</a:t>
                      </a:r>
                      <a:endParaRPr b="1"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2</a:t>
                      </a:r>
                      <a:endParaRPr b="1"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3</a:t>
                      </a:r>
                      <a:endParaRPr b="1"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4</a:t>
                      </a:r>
                      <a:endParaRPr b="1"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5</a:t>
                      </a:r>
                      <a:endParaRPr b="1"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</a:tr>
              <a:tr h="333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Total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55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188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28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21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</a:tr>
              <a:tr h="471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School Year 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(September - present)</a:t>
                      </a:r>
                      <a:endParaRPr sz="13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55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181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27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1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248" name="Google Shape;248;p29"/>
          <p:cNvSpPr/>
          <p:nvPr/>
        </p:nvSpPr>
        <p:spPr>
          <a:xfrm>
            <a:off x="1414950" y="1012526"/>
            <a:ext cx="1388839" cy="730446"/>
          </a:xfrm>
          <a:custGeom>
            <a:rect b="b" l="l" r="r" t="t"/>
            <a:pathLst>
              <a:path extrusionOk="0" h="1698712" w="2736628">
                <a:moveTo>
                  <a:pt x="0" y="0"/>
                </a:moveTo>
                <a:lnTo>
                  <a:pt x="2736628" y="0"/>
                </a:lnTo>
                <a:lnTo>
                  <a:pt x="2736628" y="1698712"/>
                </a:lnTo>
                <a:lnTo>
                  <a:pt x="0" y="1698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9" name="Google Shape;249;p29"/>
          <p:cNvSpPr/>
          <p:nvPr/>
        </p:nvSpPr>
        <p:spPr>
          <a:xfrm>
            <a:off x="6439100" y="1012526"/>
            <a:ext cx="1388839" cy="730446"/>
          </a:xfrm>
          <a:custGeom>
            <a:rect b="b" l="l" r="r" t="t"/>
            <a:pathLst>
              <a:path extrusionOk="0" h="1698712" w="2736628">
                <a:moveTo>
                  <a:pt x="0" y="0"/>
                </a:moveTo>
                <a:lnTo>
                  <a:pt x="2736628" y="0"/>
                </a:lnTo>
                <a:lnTo>
                  <a:pt x="2736628" y="1698712"/>
                </a:lnTo>
                <a:lnTo>
                  <a:pt x="0" y="1698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0" name="Google Shape;250;p29"/>
          <p:cNvSpPr txBox="1"/>
          <p:nvPr/>
        </p:nvSpPr>
        <p:spPr>
          <a:xfrm>
            <a:off x="5556450" y="3948775"/>
            <a:ext cx="30114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With the top 3 VIP Students total number of Incidents from last year -269 less incidents</a:t>
            </a:r>
            <a:endParaRPr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Without the top 3 VIP Students total number of Incidents from last year -79 less incidents 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251" name="Google Shape;251;p29"/>
          <p:cNvGraphicFramePr/>
          <p:nvPr/>
        </p:nvGraphicFramePr>
        <p:xfrm>
          <a:off x="872025" y="31386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{2FCB4C83-4D90-4070-970E-EF6A7B798D2D}</a:tableStyleId>
              </a:tblPr>
              <a:tblGrid>
                <a:gridCol w="2082900"/>
                <a:gridCol w="1234325"/>
                <a:gridCol w="1234325"/>
              </a:tblGrid>
              <a:tr h="434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 Level 1- 3</a:t>
                      </a:r>
                      <a:endParaRPr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rgbClr val="457948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Level 4 - 5</a:t>
                      </a:r>
                      <a:endParaRPr sz="1800">
                        <a:solidFill>
                          <a:srgbClr val="457948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T="63500" marB="63500" marR="63500" marL="63500"/>
                </a:tc>
              </a:tr>
              <a:tr h="37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Total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271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22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</a:tr>
              <a:tr h="613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School Year 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(September - present)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263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21</a:t>
                      </a:r>
                      <a:endParaRPr sz="1600"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30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257" name="Google Shape;257;p30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30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260" name="Google Shape;260;p30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p30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263" name="Google Shape;263;p30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p30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266" name="Google Shape;266;p30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267" name="Google Shape;267;p30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268" name="Google Shape;268;p30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9" name="Google Shape;269;p30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0" name="Google Shape;270;p30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271" name="Google Shape;271;p30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" name="Google Shape;273;p30"/>
          <p:cNvSpPr txBox="1"/>
          <p:nvPr/>
        </p:nvSpPr>
        <p:spPr>
          <a:xfrm>
            <a:off x="878223" y="359825"/>
            <a:ext cx="558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Ladder of Support </a:t>
            </a:r>
            <a:endParaRPr sz="700"/>
          </a:p>
        </p:txBody>
      </p:sp>
      <p:sp>
        <p:nvSpPr>
          <p:cNvPr id="274" name="Google Shape;274;p30"/>
          <p:cNvSpPr txBox="1"/>
          <p:nvPr/>
        </p:nvSpPr>
        <p:spPr>
          <a:xfrm>
            <a:off x="8390152" y="96038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275" name="Google Shape;275;p30"/>
          <p:cNvSpPr txBox="1"/>
          <p:nvPr/>
        </p:nvSpPr>
        <p:spPr>
          <a:xfrm>
            <a:off x="667950" y="887803"/>
            <a:ext cx="6095100" cy="39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Concurrent Support and </a:t>
            </a:r>
            <a:r>
              <a:rPr lang="en" sz="1800">
                <a:solidFill>
                  <a:schemeClr val="dk2"/>
                </a:solidFill>
              </a:rPr>
              <a:t>Disciplinary</a:t>
            </a:r>
            <a:r>
              <a:rPr lang="en" sz="1800">
                <a:solidFill>
                  <a:schemeClr val="dk2"/>
                </a:solidFill>
              </a:rPr>
              <a:t> Response to Misconduct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</a:rPr>
              <a:t>	</a:t>
            </a:r>
            <a:r>
              <a:rPr lang="en" sz="1500">
                <a:solidFill>
                  <a:schemeClr val="accent1"/>
                </a:solidFill>
              </a:rPr>
              <a:t>What is provided to address the inappropriate behavior internally </a:t>
            </a:r>
            <a:endParaRPr sz="1500">
              <a:solidFill>
                <a:schemeClr val="accen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Universal Prevention for All Students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</a:rPr>
              <a:t>What is provided to address the inappropriate behavior school wide (Leader in Me, Crisis Team)  </a:t>
            </a:r>
            <a:endParaRPr sz="1800">
              <a:solidFill>
                <a:schemeClr val="accen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Initial Response(s)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A86E8"/>
                </a:solidFill>
              </a:rPr>
              <a:t>Teacher contacts the student’s family and follows one or more of the following: has a conference with the student; refers the student to a school counselor, the Pupil Personnel Team (PPT), and/or the Climate Coordinator. </a:t>
            </a:r>
            <a:endParaRPr sz="15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Supports and Interventions*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eriod"/>
            </a:pPr>
            <a:r>
              <a:rPr lang="en" sz="1800">
                <a:solidFill>
                  <a:schemeClr val="dk2"/>
                </a:solidFill>
              </a:rPr>
              <a:t>Disciplinary Response Options*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*covered later in presentation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8300" y="41825"/>
            <a:ext cx="1936754" cy="474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31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282" name="Google Shape;282;p31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31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285" name="Google Shape;285;p31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31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288" name="Google Shape;288;p31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p31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291" name="Google Shape;291;p31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292" name="Google Shape;292;p31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293" name="Google Shape;293;p31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4" name="Google Shape;294;p31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5" name="Google Shape;295;p31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296" name="Google Shape;296;p31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31"/>
          <p:cNvSpPr txBox="1"/>
          <p:nvPr/>
        </p:nvSpPr>
        <p:spPr>
          <a:xfrm>
            <a:off x="878223" y="359825"/>
            <a:ext cx="558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Ladder of Support </a:t>
            </a:r>
            <a:endParaRPr sz="700"/>
          </a:p>
        </p:txBody>
      </p:sp>
      <p:sp>
        <p:nvSpPr>
          <p:cNvPr id="299" name="Google Shape;299;p31"/>
          <p:cNvSpPr txBox="1"/>
          <p:nvPr/>
        </p:nvSpPr>
        <p:spPr>
          <a:xfrm>
            <a:off x="8390152" y="96038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300" name="Google Shape;300;p31"/>
          <p:cNvSpPr txBox="1"/>
          <p:nvPr/>
        </p:nvSpPr>
        <p:spPr>
          <a:xfrm>
            <a:off x="667338" y="1190963"/>
            <a:ext cx="6095100" cy="32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Conflict resolution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Development of Individual behavioral contract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Functional Behavioral Assessment (FBA)/Behavioral Intervention Plan (BIP)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Guidance conference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Health education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Individual/group counseling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Individualized Support Plan (ISP)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Intervention by counseling staff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Mentoring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Parent Outreach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Positive behavioral interventions and supports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Referral to a community-based organization (CBO)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Referral to Pupil Personnel Team (PPT)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Social emotional learning</a:t>
            </a:r>
            <a:r>
              <a:rPr lang="en" sz="1500">
                <a:solidFill>
                  <a:schemeClr val="accent1"/>
                </a:solidFill>
              </a:rPr>
              <a:t> </a:t>
            </a:r>
            <a:endParaRPr sz="1500">
              <a:solidFill>
                <a:schemeClr val="accent1"/>
              </a:solidFill>
            </a:endParaRPr>
          </a:p>
        </p:txBody>
      </p:sp>
      <p:sp>
        <p:nvSpPr>
          <p:cNvPr id="301" name="Google Shape;301;p31"/>
          <p:cNvSpPr/>
          <p:nvPr/>
        </p:nvSpPr>
        <p:spPr>
          <a:xfrm flipH="1" rot="1046363">
            <a:off x="5032037" y="429093"/>
            <a:ext cx="584626" cy="797878"/>
          </a:xfrm>
          <a:custGeom>
            <a:rect b="b" l="l" r="r" t="t"/>
            <a:pathLst>
              <a:path extrusionOk="0" h="797071" w="584035">
                <a:moveTo>
                  <a:pt x="584036" y="0"/>
                </a:moveTo>
                <a:lnTo>
                  <a:pt x="0" y="0"/>
                </a:lnTo>
                <a:lnTo>
                  <a:pt x="0" y="797071"/>
                </a:lnTo>
                <a:lnTo>
                  <a:pt x="584036" y="797071"/>
                </a:lnTo>
                <a:lnTo>
                  <a:pt x="584036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31"/>
          <p:cNvSpPr/>
          <p:nvPr/>
        </p:nvSpPr>
        <p:spPr>
          <a:xfrm>
            <a:off x="878226" y="898625"/>
            <a:ext cx="2906904" cy="373082"/>
          </a:xfrm>
          <a:custGeom>
            <a:rect b="b" l="l" r="r" t="t"/>
            <a:pathLst>
              <a:path extrusionOk="0" h="190348" w="1234354">
                <a:moveTo>
                  <a:pt x="59468" y="0"/>
                </a:moveTo>
                <a:lnTo>
                  <a:pt x="1174886" y="0"/>
                </a:lnTo>
                <a:cubicBezTo>
                  <a:pt x="1207729" y="0"/>
                  <a:pt x="1234354" y="26625"/>
                  <a:pt x="1234354" y="59468"/>
                </a:cubicBezTo>
                <a:lnTo>
                  <a:pt x="1234354" y="130880"/>
                </a:lnTo>
                <a:cubicBezTo>
                  <a:pt x="1234354" y="146652"/>
                  <a:pt x="1228089" y="161778"/>
                  <a:pt x="1216936" y="172930"/>
                </a:cubicBezTo>
                <a:cubicBezTo>
                  <a:pt x="1205784" y="184083"/>
                  <a:pt x="1190658" y="190348"/>
                  <a:pt x="1174886" y="190348"/>
                </a:cubicBezTo>
                <a:lnTo>
                  <a:pt x="59468" y="190348"/>
                </a:lnTo>
                <a:cubicBezTo>
                  <a:pt x="26625" y="190348"/>
                  <a:pt x="0" y="163723"/>
                  <a:pt x="0" y="130880"/>
                </a:cubicBezTo>
                <a:lnTo>
                  <a:pt x="0" y="59468"/>
                </a:lnTo>
                <a:cubicBezTo>
                  <a:pt x="0" y="26625"/>
                  <a:pt x="26625" y="0"/>
                  <a:pt x="59468" y="0"/>
                </a:cubicBezTo>
                <a:close/>
              </a:path>
            </a:pathLst>
          </a:custGeom>
          <a:solidFill>
            <a:srgbClr val="6DB3D8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 txBox="1"/>
          <p:nvPr/>
        </p:nvSpPr>
        <p:spPr>
          <a:xfrm>
            <a:off x="878225" y="8543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Supports and Interventions</a:t>
            </a:r>
            <a:endParaRPr sz="1800">
              <a:solidFill>
                <a:schemeClr val="lt2"/>
              </a:solidFill>
            </a:endParaRPr>
          </a:p>
        </p:txBody>
      </p:sp>
      <p:grpSp>
        <p:nvGrpSpPr>
          <p:cNvPr id="304" name="Google Shape;304;p31"/>
          <p:cNvGrpSpPr/>
          <p:nvPr/>
        </p:nvGrpSpPr>
        <p:grpSpPr>
          <a:xfrm>
            <a:off x="5546256" y="2339925"/>
            <a:ext cx="2850273" cy="2343673"/>
            <a:chOff x="5546256" y="2339925"/>
            <a:chExt cx="2850273" cy="2343673"/>
          </a:xfrm>
        </p:grpSpPr>
        <p:pic>
          <p:nvPicPr>
            <p:cNvPr id="305" name="Google Shape;305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46256" y="2339925"/>
              <a:ext cx="2850273" cy="23436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31"/>
            <p:cNvPicPr preferRelativeResize="0"/>
            <p:nvPr/>
          </p:nvPicPr>
          <p:blipFill rotWithShape="1">
            <a:blip r:embed="rId6">
              <a:alphaModFix/>
            </a:blip>
            <a:srcRect b="0" l="13515" r="12223" t="0"/>
            <a:stretch/>
          </p:blipFill>
          <p:spPr>
            <a:xfrm rot="3238630">
              <a:off x="6553777" y="3205367"/>
              <a:ext cx="455071" cy="612791"/>
            </a:xfrm>
            <a:prstGeom prst="rect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32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312" name="Google Shape;312;p32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315" name="Google Shape;315;p32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32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318" name="Google Shape;318;p32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32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321" name="Google Shape;321;p32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322" name="Google Shape;322;p32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323" name="Google Shape;323;p32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3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5" name="Google Shape;325;p32"/>
          <p:cNvGrpSpPr/>
          <p:nvPr/>
        </p:nvGrpSpPr>
        <p:grpSpPr>
          <a:xfrm>
            <a:off x="8259363" y="796930"/>
            <a:ext cx="1542911" cy="1633469"/>
            <a:chOff x="0" y="-47625"/>
            <a:chExt cx="812700" cy="860400"/>
          </a:xfrm>
        </p:grpSpPr>
        <p:sp>
          <p:nvSpPr>
            <p:cNvPr id="326" name="Google Shape;326;p32"/>
            <p:cNvSpPr/>
            <p:nvPr/>
          </p:nvSpPr>
          <p:spPr>
            <a:xfrm>
              <a:off x="0" y="0"/>
              <a:ext cx="387036" cy="279135"/>
            </a:xfrm>
            <a:custGeom>
              <a:rect b="b" l="l" r="r" t="t"/>
              <a:pathLst>
                <a:path extrusionOk="0" h="279135" w="387036">
                  <a:moveTo>
                    <a:pt x="105366" y="0"/>
                  </a:moveTo>
                  <a:lnTo>
                    <a:pt x="281670" y="0"/>
                  </a:lnTo>
                  <a:cubicBezTo>
                    <a:pt x="339862" y="0"/>
                    <a:pt x="387036" y="47174"/>
                    <a:pt x="387036" y="105366"/>
                  </a:cubicBezTo>
                  <a:lnTo>
                    <a:pt x="387036" y="173769"/>
                  </a:lnTo>
                  <a:cubicBezTo>
                    <a:pt x="387036" y="231961"/>
                    <a:pt x="339862" y="279135"/>
                    <a:pt x="281670" y="279135"/>
                  </a:cubicBezTo>
                  <a:lnTo>
                    <a:pt x="105366" y="279135"/>
                  </a:lnTo>
                  <a:cubicBezTo>
                    <a:pt x="47174" y="279135"/>
                    <a:pt x="0" y="231961"/>
                    <a:pt x="0" y="173769"/>
                  </a:cubicBezTo>
                  <a:lnTo>
                    <a:pt x="0" y="105366"/>
                  </a:lnTo>
                  <a:cubicBezTo>
                    <a:pt x="0" y="47174"/>
                    <a:pt x="47174" y="0"/>
                    <a:pt x="105366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2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32"/>
          <p:cNvSpPr txBox="1"/>
          <p:nvPr/>
        </p:nvSpPr>
        <p:spPr>
          <a:xfrm>
            <a:off x="878223" y="359825"/>
            <a:ext cx="5587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Ladder of Support </a:t>
            </a:r>
            <a:endParaRPr sz="700"/>
          </a:p>
        </p:txBody>
      </p:sp>
      <p:sp>
        <p:nvSpPr>
          <p:cNvPr id="329" name="Google Shape;329;p32"/>
          <p:cNvSpPr txBox="1"/>
          <p:nvPr/>
        </p:nvSpPr>
        <p:spPr>
          <a:xfrm>
            <a:off x="8390152" y="960388"/>
            <a:ext cx="473400" cy="3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500" u="none" cap="none" strike="noStrik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01</a:t>
            </a:r>
            <a:endParaRPr sz="700"/>
          </a:p>
        </p:txBody>
      </p:sp>
      <p:sp>
        <p:nvSpPr>
          <p:cNvPr id="330" name="Google Shape;330;p32"/>
          <p:cNvSpPr txBox="1"/>
          <p:nvPr/>
        </p:nvSpPr>
        <p:spPr>
          <a:xfrm>
            <a:off x="825800" y="796925"/>
            <a:ext cx="6684600" cy="38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Disciplinary Response Options*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School staff meeting with student to address the misbehavior and its impact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Student/teacher conference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Formal meeting with student by appropriate supervisor (e.g., assistant principal, principal) to address the misbehavior and understand its impact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Parent conference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Other in-school disciplinary response (e.g., formal restorative conference, exclusion from extracurricular activities, or communal lunchtime)</a:t>
            </a:r>
            <a:endParaRPr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</a:rPr>
              <a:t>*every effort should be made to address substantially disruptive classroom behavior using</a:t>
            </a:r>
            <a:endParaRPr b="1" i="1"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</a:rPr>
              <a:t>disciplinary responses A–E along with appropriate supports and interventions prior to</a:t>
            </a:r>
            <a:endParaRPr b="1" i="1" sz="11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</a:rPr>
              <a:t>implementing a teacher removal (pg. 12 NYC DOE Discipline Code)</a:t>
            </a:r>
            <a:endParaRPr b="1" i="1"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Teacher Removal or Principal’s Suspension 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Principal’s suspension (up to 5 school days)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Superintendent’s Suspension </a:t>
            </a:r>
            <a:endParaRPr sz="11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</a:endParaRPr>
          </a:p>
        </p:txBody>
      </p:sp>
      <p:sp>
        <p:nvSpPr>
          <p:cNvPr id="331" name="Google Shape;331;p32"/>
          <p:cNvSpPr/>
          <p:nvPr/>
        </p:nvSpPr>
        <p:spPr>
          <a:xfrm>
            <a:off x="878225" y="3523100"/>
            <a:ext cx="4382137" cy="1257341"/>
          </a:xfrm>
          <a:custGeom>
            <a:rect b="b" l="l" r="r" t="t"/>
            <a:pathLst>
              <a:path extrusionOk="0" h="3781476" w="9082149">
                <a:moveTo>
                  <a:pt x="0" y="0"/>
                </a:moveTo>
                <a:lnTo>
                  <a:pt x="9082149" y="0"/>
                </a:lnTo>
                <a:lnTo>
                  <a:pt x="9082149" y="3781477"/>
                </a:lnTo>
                <a:lnTo>
                  <a:pt x="0" y="3781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2" name="Google Shape;332;p32"/>
          <p:cNvSpPr txBox="1"/>
          <p:nvPr/>
        </p:nvSpPr>
        <p:spPr>
          <a:xfrm>
            <a:off x="1195250" y="3887425"/>
            <a:ext cx="37569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</a:rPr>
              <a:t>The goal is to foster social emotional growth and pro-social behavior and prevent future misbehavior.</a:t>
            </a:r>
            <a:endParaRPr b="1" sz="1500">
              <a:solidFill>
                <a:schemeClr val="dk1"/>
              </a:solidFill>
            </a:endParaRPr>
          </a:p>
        </p:txBody>
      </p:sp>
      <p:sp>
        <p:nvSpPr>
          <p:cNvPr id="333" name="Google Shape;333;p32"/>
          <p:cNvSpPr txBox="1"/>
          <p:nvPr/>
        </p:nvSpPr>
        <p:spPr>
          <a:xfrm>
            <a:off x="2328050" y="3523100"/>
            <a:ext cx="149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Goal</a:t>
            </a: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7372975" y="1510938"/>
            <a:ext cx="2010530" cy="1690956"/>
          </a:xfrm>
          <a:custGeom>
            <a:rect b="b" l="l" r="r" t="t"/>
            <a:pathLst>
              <a:path extrusionOk="0" h="3799901" w="4021059">
                <a:moveTo>
                  <a:pt x="0" y="0"/>
                </a:moveTo>
                <a:lnTo>
                  <a:pt x="4021059" y="0"/>
                </a:lnTo>
                <a:lnTo>
                  <a:pt x="4021059" y="3799901"/>
                </a:lnTo>
                <a:lnTo>
                  <a:pt x="0" y="37999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5" name="Google Shape;335;p32"/>
          <p:cNvSpPr txBox="1"/>
          <p:nvPr/>
        </p:nvSpPr>
        <p:spPr>
          <a:xfrm>
            <a:off x="7572888" y="1539688"/>
            <a:ext cx="1491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E63CE"/>
                </a:solidFill>
              </a:rPr>
              <a:t>This all is dependent on a case to case </a:t>
            </a:r>
            <a:endParaRPr>
              <a:solidFill>
                <a:srgbClr val="2E63C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E63CE"/>
                </a:solidFill>
              </a:rPr>
              <a:t>(level infraction, age/ grade level, and SPED)</a:t>
            </a:r>
            <a:endParaRPr sz="1200">
              <a:solidFill>
                <a:srgbClr val="2E63CE"/>
              </a:solidFill>
            </a:endParaRPr>
          </a:p>
        </p:txBody>
      </p:sp>
      <p:pic>
        <p:nvPicPr>
          <p:cNvPr id="336" name="Google Shape;33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88550" y="2722775"/>
            <a:ext cx="1891200" cy="242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A275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33"/>
          <p:cNvGrpSpPr/>
          <p:nvPr/>
        </p:nvGrpSpPr>
        <p:grpSpPr>
          <a:xfrm rot="-5400000">
            <a:off x="7001290" y="1755059"/>
            <a:ext cx="4423938" cy="1633469"/>
            <a:chOff x="0" y="-47625"/>
            <a:chExt cx="2330351" cy="860400"/>
          </a:xfrm>
        </p:grpSpPr>
        <p:sp>
          <p:nvSpPr>
            <p:cNvPr id="342" name="Google Shape;342;p33"/>
            <p:cNvSpPr/>
            <p:nvPr/>
          </p:nvSpPr>
          <p:spPr>
            <a:xfrm>
              <a:off x="0" y="0"/>
              <a:ext cx="2330351" cy="165783"/>
            </a:xfrm>
            <a:custGeom>
              <a:rect b="b" l="l" r="r" t="t"/>
              <a:pathLst>
                <a:path extrusionOk="0" h="165783" w="2330351">
                  <a:moveTo>
                    <a:pt x="44624" y="0"/>
                  </a:moveTo>
                  <a:lnTo>
                    <a:pt x="2285727" y="0"/>
                  </a:lnTo>
                  <a:cubicBezTo>
                    <a:pt x="2297562" y="0"/>
                    <a:pt x="2308912" y="4701"/>
                    <a:pt x="2317281" y="13070"/>
                  </a:cubicBezTo>
                  <a:cubicBezTo>
                    <a:pt x="2325650" y="21439"/>
                    <a:pt x="2330351" y="32789"/>
                    <a:pt x="2330351" y="44624"/>
                  </a:cubicBezTo>
                  <a:lnTo>
                    <a:pt x="2330351" y="121159"/>
                  </a:lnTo>
                  <a:cubicBezTo>
                    <a:pt x="2330351" y="132994"/>
                    <a:pt x="2325650" y="144344"/>
                    <a:pt x="2317281" y="152713"/>
                  </a:cubicBezTo>
                  <a:cubicBezTo>
                    <a:pt x="2308912" y="161082"/>
                    <a:pt x="2297562" y="165783"/>
                    <a:pt x="2285727" y="165783"/>
                  </a:cubicBezTo>
                  <a:lnTo>
                    <a:pt x="44624" y="165783"/>
                  </a:lnTo>
                  <a:cubicBezTo>
                    <a:pt x="19979" y="165783"/>
                    <a:pt x="0" y="145804"/>
                    <a:pt x="0" y="121159"/>
                  </a:cubicBezTo>
                  <a:lnTo>
                    <a:pt x="0" y="44624"/>
                  </a:lnTo>
                  <a:cubicBezTo>
                    <a:pt x="0" y="32789"/>
                    <a:pt x="4701" y="21439"/>
                    <a:pt x="13070" y="13070"/>
                  </a:cubicBezTo>
                  <a:cubicBezTo>
                    <a:pt x="21439" y="4701"/>
                    <a:pt x="32789" y="0"/>
                    <a:pt x="44624" y="0"/>
                  </a:cubicBezTo>
                  <a:close/>
                </a:path>
              </a:pathLst>
            </a:custGeom>
            <a:solidFill>
              <a:srgbClr val="000000">
                <a:alpha val="2196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33"/>
          <p:cNvGrpSpPr/>
          <p:nvPr/>
        </p:nvGrpSpPr>
        <p:grpSpPr>
          <a:xfrm>
            <a:off x="8179448" y="796930"/>
            <a:ext cx="1542911" cy="1633469"/>
            <a:chOff x="0" y="-47625"/>
            <a:chExt cx="812700" cy="860400"/>
          </a:xfrm>
        </p:grpSpPr>
        <p:sp>
          <p:nvSpPr>
            <p:cNvPr id="345" name="Google Shape;345;p33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70CBE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33"/>
          <p:cNvGrpSpPr/>
          <p:nvPr/>
        </p:nvGrpSpPr>
        <p:grpSpPr>
          <a:xfrm>
            <a:off x="8179448" y="1568434"/>
            <a:ext cx="1542911" cy="1633469"/>
            <a:chOff x="0" y="-47625"/>
            <a:chExt cx="812700" cy="860400"/>
          </a:xfrm>
        </p:grpSpPr>
        <p:sp>
          <p:nvSpPr>
            <p:cNvPr id="348" name="Google Shape;348;p33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C474C4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33"/>
          <p:cNvGrpSpPr/>
          <p:nvPr/>
        </p:nvGrpSpPr>
        <p:grpSpPr>
          <a:xfrm>
            <a:off x="8179448" y="2339937"/>
            <a:ext cx="1542911" cy="1633469"/>
            <a:chOff x="0" y="-47625"/>
            <a:chExt cx="812700" cy="860400"/>
          </a:xfrm>
        </p:grpSpPr>
        <p:sp>
          <p:nvSpPr>
            <p:cNvPr id="351" name="Google Shape;351;p33"/>
            <p:cNvSpPr/>
            <p:nvPr/>
          </p:nvSpPr>
          <p:spPr>
            <a:xfrm>
              <a:off x="0" y="0"/>
              <a:ext cx="429131" cy="279135"/>
            </a:xfrm>
            <a:custGeom>
              <a:rect b="b" l="l" r="r" t="t"/>
              <a:pathLst>
                <a:path extrusionOk="0" h="279135" w="429131">
                  <a:moveTo>
                    <a:pt x="95030" y="0"/>
                  </a:moveTo>
                  <a:lnTo>
                    <a:pt x="334101" y="0"/>
                  </a:lnTo>
                  <a:cubicBezTo>
                    <a:pt x="359305" y="0"/>
                    <a:pt x="383476" y="10012"/>
                    <a:pt x="401298" y="27834"/>
                  </a:cubicBezTo>
                  <a:cubicBezTo>
                    <a:pt x="419119" y="45655"/>
                    <a:pt x="429131" y="69827"/>
                    <a:pt x="429131" y="95030"/>
                  </a:cubicBezTo>
                  <a:lnTo>
                    <a:pt x="429131" y="184105"/>
                  </a:lnTo>
                  <a:cubicBezTo>
                    <a:pt x="429131" y="209308"/>
                    <a:pt x="419119" y="233480"/>
                    <a:pt x="401298" y="251301"/>
                  </a:cubicBezTo>
                  <a:cubicBezTo>
                    <a:pt x="383476" y="269123"/>
                    <a:pt x="359305" y="279135"/>
                    <a:pt x="334101" y="279135"/>
                  </a:cubicBezTo>
                  <a:lnTo>
                    <a:pt x="95030" y="279135"/>
                  </a:lnTo>
                  <a:cubicBezTo>
                    <a:pt x="69827" y="279135"/>
                    <a:pt x="45655" y="269123"/>
                    <a:pt x="27834" y="251301"/>
                  </a:cubicBezTo>
                  <a:cubicBezTo>
                    <a:pt x="10012" y="233480"/>
                    <a:pt x="0" y="209308"/>
                    <a:pt x="0" y="184105"/>
                  </a:cubicBezTo>
                  <a:lnTo>
                    <a:pt x="0" y="95030"/>
                  </a:lnTo>
                  <a:cubicBezTo>
                    <a:pt x="0" y="69827"/>
                    <a:pt x="10012" y="45655"/>
                    <a:pt x="27834" y="27834"/>
                  </a:cubicBezTo>
                  <a:cubicBezTo>
                    <a:pt x="45655" y="10012"/>
                    <a:pt x="69827" y="0"/>
                    <a:pt x="95030" y="0"/>
                  </a:cubicBezTo>
                  <a:close/>
                </a:path>
              </a:pathLst>
            </a:custGeom>
            <a:solidFill>
              <a:srgbClr val="E4C85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3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33"/>
          <p:cNvGrpSpPr/>
          <p:nvPr/>
        </p:nvGrpSpPr>
        <p:grpSpPr>
          <a:xfrm>
            <a:off x="197618" y="194981"/>
            <a:ext cx="8507961" cy="4663124"/>
            <a:chOff x="0" y="-241102"/>
            <a:chExt cx="22687896" cy="12434999"/>
          </a:xfrm>
        </p:grpSpPr>
        <p:sp>
          <p:nvSpPr>
            <p:cNvPr id="354" name="Google Shape;354;p33"/>
            <p:cNvSpPr/>
            <p:nvPr/>
          </p:nvSpPr>
          <p:spPr>
            <a:xfrm>
              <a:off x="0" y="0"/>
              <a:ext cx="11874637" cy="12193895"/>
            </a:xfrm>
            <a:custGeom>
              <a:rect b="b" l="l" r="r" t="t"/>
              <a:pathLst>
                <a:path extrusionOk="0" h="12193895" w="11874637">
                  <a:moveTo>
                    <a:pt x="0" y="0"/>
                  </a:moveTo>
                  <a:lnTo>
                    <a:pt x="11874637" y="0"/>
                  </a:lnTo>
                  <a:lnTo>
                    <a:pt x="11874637" y="12193895"/>
                  </a:lnTo>
                  <a:lnTo>
                    <a:pt x="0" y="12193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72989"/>
              </a:stretch>
            </a:blipFill>
            <a:ln>
              <a:noFill/>
            </a:ln>
          </p:spPr>
        </p:sp>
        <p:grpSp>
          <p:nvGrpSpPr>
            <p:cNvPr id="355" name="Google Shape;355;p33"/>
            <p:cNvGrpSpPr/>
            <p:nvPr/>
          </p:nvGrpSpPr>
          <p:grpSpPr>
            <a:xfrm>
              <a:off x="1455604" y="-241102"/>
              <a:ext cx="21232292" cy="12434999"/>
              <a:chOff x="0" y="-47625"/>
              <a:chExt cx="4194033" cy="2456296"/>
            </a:xfrm>
          </p:grpSpPr>
          <p:sp>
            <p:nvSpPr>
              <p:cNvPr id="356" name="Google Shape;356;p33"/>
              <p:cNvSpPr/>
              <p:nvPr/>
            </p:nvSpPr>
            <p:spPr>
              <a:xfrm>
                <a:off x="0" y="0"/>
                <a:ext cx="4194033" cy="2408671"/>
              </a:xfrm>
              <a:custGeom>
                <a:rect b="b" l="l" r="r" t="t"/>
                <a:pathLst>
                  <a:path extrusionOk="0" h="2408671" w="4194033">
                    <a:moveTo>
                      <a:pt x="14585" y="0"/>
                    </a:moveTo>
                    <a:lnTo>
                      <a:pt x="4179448" y="0"/>
                    </a:lnTo>
                    <a:cubicBezTo>
                      <a:pt x="4187503" y="0"/>
                      <a:pt x="4194033" y="6530"/>
                      <a:pt x="4194033" y="14585"/>
                    </a:cubicBezTo>
                    <a:lnTo>
                      <a:pt x="4194033" y="2394085"/>
                    </a:lnTo>
                    <a:cubicBezTo>
                      <a:pt x="4194033" y="2402141"/>
                      <a:pt x="4187503" y="2408671"/>
                      <a:pt x="4179448" y="2408671"/>
                    </a:cubicBezTo>
                    <a:lnTo>
                      <a:pt x="14585" y="2408671"/>
                    </a:lnTo>
                    <a:cubicBezTo>
                      <a:pt x="6530" y="2408671"/>
                      <a:pt x="0" y="2402141"/>
                      <a:pt x="0" y="2394085"/>
                    </a:cubicBezTo>
                    <a:lnTo>
                      <a:pt x="0" y="14585"/>
                    </a:lnTo>
                    <a:cubicBezTo>
                      <a:pt x="0" y="6530"/>
                      <a:pt x="6530" y="0"/>
                      <a:pt x="14585" y="0"/>
                    </a:cubicBez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33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7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8" name="Google Shape;358;p33"/>
          <p:cNvSpPr/>
          <p:nvPr/>
        </p:nvSpPr>
        <p:spPr>
          <a:xfrm>
            <a:off x="1806874" y="697407"/>
            <a:ext cx="817682" cy="909800"/>
          </a:xfrm>
          <a:custGeom>
            <a:rect b="b" l="l" r="r" t="t"/>
            <a:pathLst>
              <a:path extrusionOk="0" h="1819599" w="1635364">
                <a:moveTo>
                  <a:pt x="0" y="0"/>
                </a:moveTo>
                <a:lnTo>
                  <a:pt x="1635365" y="0"/>
                </a:lnTo>
                <a:lnTo>
                  <a:pt x="1635365" y="1819599"/>
                </a:lnTo>
                <a:lnTo>
                  <a:pt x="0" y="1819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9" name="Google Shape;359;p33"/>
          <p:cNvSpPr/>
          <p:nvPr/>
        </p:nvSpPr>
        <p:spPr>
          <a:xfrm rot="-833831">
            <a:off x="6795807" y="705221"/>
            <a:ext cx="1027928" cy="1027928"/>
          </a:xfrm>
          <a:custGeom>
            <a:rect b="b" l="l" r="r" t="t"/>
            <a:pathLst>
              <a:path extrusionOk="0"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0" name="Google Shape;360;p33"/>
          <p:cNvSpPr/>
          <p:nvPr/>
        </p:nvSpPr>
        <p:spPr>
          <a:xfrm rot="-446623">
            <a:off x="3610089" y="629109"/>
            <a:ext cx="1933014" cy="1691387"/>
          </a:xfrm>
          <a:custGeom>
            <a:rect b="b" l="l" r="r" t="t"/>
            <a:pathLst>
              <a:path extrusionOk="0" h="3371122" w="3852711">
                <a:moveTo>
                  <a:pt x="0" y="0"/>
                </a:moveTo>
                <a:lnTo>
                  <a:pt x="3852712" y="0"/>
                </a:lnTo>
                <a:lnTo>
                  <a:pt x="3852712" y="3371122"/>
                </a:lnTo>
                <a:lnTo>
                  <a:pt x="0" y="3371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33"/>
          <p:cNvSpPr/>
          <p:nvPr/>
        </p:nvSpPr>
        <p:spPr>
          <a:xfrm>
            <a:off x="1288619" y="2036966"/>
            <a:ext cx="1036509" cy="1069568"/>
          </a:xfrm>
          <a:custGeom>
            <a:rect b="b" l="l" r="r" t="t"/>
            <a:pathLst>
              <a:path extrusionOk="0" h="2139137" w="2073018">
                <a:moveTo>
                  <a:pt x="0" y="0"/>
                </a:moveTo>
                <a:lnTo>
                  <a:pt x="2073018" y="0"/>
                </a:lnTo>
                <a:lnTo>
                  <a:pt x="2073018" y="2139138"/>
                </a:lnTo>
                <a:lnTo>
                  <a:pt x="0" y="2139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33"/>
          <p:cNvSpPr/>
          <p:nvPr/>
        </p:nvSpPr>
        <p:spPr>
          <a:xfrm>
            <a:off x="7084105" y="2062177"/>
            <a:ext cx="803151" cy="773946"/>
          </a:xfrm>
          <a:custGeom>
            <a:rect b="b" l="l" r="r" t="t"/>
            <a:pathLst>
              <a:path extrusionOk="0" h="1547892" w="1606303">
                <a:moveTo>
                  <a:pt x="0" y="0"/>
                </a:moveTo>
                <a:lnTo>
                  <a:pt x="1606303" y="0"/>
                </a:lnTo>
                <a:lnTo>
                  <a:pt x="1606303" y="1547892"/>
                </a:lnTo>
                <a:lnTo>
                  <a:pt x="0" y="1547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33"/>
          <p:cNvSpPr txBox="1"/>
          <p:nvPr/>
        </p:nvSpPr>
        <p:spPr>
          <a:xfrm>
            <a:off x="2039298" y="2444347"/>
            <a:ext cx="5298900" cy="24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7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De-</a:t>
            </a:r>
            <a:r>
              <a:rPr b="1" lang="en" sz="54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escalation</a:t>
            </a:r>
            <a:r>
              <a:rPr b="1" lang="en" sz="54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 and Consequences </a:t>
            </a:r>
            <a:endParaRPr sz="700"/>
          </a:p>
        </p:txBody>
      </p:sp>
      <p:sp>
        <p:nvSpPr>
          <p:cNvPr id="364" name="Google Shape;364;p33"/>
          <p:cNvSpPr txBox="1"/>
          <p:nvPr/>
        </p:nvSpPr>
        <p:spPr>
          <a:xfrm rot="-441769">
            <a:off x="3918900" y="1061741"/>
            <a:ext cx="1264123" cy="8808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6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5900" u="none" cap="none" strike="noStrike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0</a:t>
            </a:r>
            <a:r>
              <a:rPr b="1" lang="en" sz="5900">
                <a:solidFill>
                  <a:srgbClr val="DF5A51"/>
                </a:solidFill>
                <a:latin typeface="Luckiest Guy"/>
                <a:ea typeface="Luckiest Guy"/>
                <a:cs typeface="Luckiest Guy"/>
                <a:sym typeface="Luckiest Guy"/>
              </a:rPr>
              <a:t>2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